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p:regular r:id="rId28"/>
      <p:bold r:id="rId29"/>
      <p:italic r:id="rId30"/>
      <p:boldItalic r:id="rId31"/>
    </p:embeddedFont>
    <p:embeddedFont>
      <p:font typeface="Lato"/>
      <p:regular r:id="rId32"/>
      <p:bold r:id="rId33"/>
      <p:italic r:id="rId34"/>
      <p:boldItalic r:id="rId35"/>
    </p:embeddedFont>
    <p:embeddedFont>
      <p:font typeface="Montserrat Light"/>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dd6ab4fa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dd6ab4fa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dd6ab4fa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dd6ab4fa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df855a3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df855a3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2910403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2910403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dc92165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9dc92165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f11454b8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f11454b8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ea48c3fb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ea48c3fb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f11454b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f11454b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fc33fc1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9fc33fc1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f11454b8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f11454b8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f11454b8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f11454b8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fc6c175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9fc6c175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f11454b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f11454b8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9dc921650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9dc921650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dc921650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dc921650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dd6ab4fa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dd6ab4fa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dd6ab4fa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dd6ab4fa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dd6ab4fa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dd6ab4fa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f11454b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f11454b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f11454b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9f11454b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4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43.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kaggle.com/datasets/sanjanchaudhari/loan-prediction-based-on-customer-behavior" TargetMode="External"/><Relationship Id="rId4" Type="http://schemas.openxmlformats.org/officeDocument/2006/relationships/hyperlink" Target="https://github.com/davoidadmin/LoanPredictionMLProject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735300" y="1591938"/>
            <a:ext cx="5521800" cy="1569600"/>
          </a:xfrm>
          <a:prstGeom prst="rect">
            <a:avLst/>
          </a:prstGeom>
        </p:spPr>
        <p:txBody>
          <a:bodyPr anchorCtr="0" anchor="t" bIns="91425" lIns="91425" spcFirstLastPara="1" rIns="91425" wrap="square" tIns="91425">
            <a:noAutofit/>
          </a:bodyPr>
          <a:lstStyle/>
          <a:p>
            <a:pPr indent="0" lvl="0" marL="0" rtl="0" algn="ctr">
              <a:lnSpc>
                <a:spcPct val="122222"/>
              </a:lnSpc>
              <a:spcBef>
                <a:spcPts val="0"/>
              </a:spcBef>
              <a:spcAft>
                <a:spcPts val="0"/>
              </a:spcAft>
              <a:buNone/>
            </a:pPr>
            <a:r>
              <a:rPr b="1" i="1" lang="it" sz="3100">
                <a:highlight>
                  <a:schemeClr val="dk1"/>
                </a:highlight>
                <a:latin typeface="Merriweather"/>
                <a:ea typeface="Merriweather"/>
                <a:cs typeface="Merriweather"/>
                <a:sym typeface="Merriweather"/>
              </a:rPr>
              <a:t>MACHINE LEARNING</a:t>
            </a:r>
            <a:endParaRPr b="1" i="1" sz="3100">
              <a:highlight>
                <a:schemeClr val="dk1"/>
              </a:highlight>
              <a:latin typeface="Merriweather"/>
              <a:ea typeface="Merriweather"/>
              <a:cs typeface="Merriweather"/>
              <a:sym typeface="Merriweather"/>
            </a:endParaRPr>
          </a:p>
          <a:p>
            <a:pPr indent="0" lvl="0" marL="0" rtl="0" algn="ctr">
              <a:lnSpc>
                <a:spcPct val="122222"/>
              </a:lnSpc>
              <a:spcBef>
                <a:spcPts val="1200"/>
              </a:spcBef>
              <a:spcAft>
                <a:spcPts val="0"/>
              </a:spcAft>
              <a:buNone/>
            </a:pPr>
            <a:r>
              <a:rPr b="1" i="1" lang="it" sz="1800">
                <a:highlight>
                  <a:schemeClr val="dk1"/>
                </a:highlight>
                <a:latin typeface="Merriweather"/>
                <a:ea typeface="Merriweather"/>
                <a:cs typeface="Merriweather"/>
                <a:sym typeface="Merriweather"/>
              </a:rPr>
              <a:t>Loan Prediction Based on Customer Behavior</a:t>
            </a:r>
            <a:endParaRPr b="1" i="1" sz="1800">
              <a:highlight>
                <a:schemeClr val="dk1"/>
              </a:highlight>
              <a:latin typeface="Merriweather"/>
              <a:ea typeface="Merriweather"/>
              <a:cs typeface="Merriweather"/>
              <a:sym typeface="Merriweather"/>
            </a:endParaRPr>
          </a:p>
          <a:p>
            <a:pPr indent="0" lvl="0" marL="0" rtl="0" algn="l">
              <a:lnSpc>
                <a:spcPct val="122222"/>
              </a:lnSpc>
              <a:spcBef>
                <a:spcPts val="1200"/>
              </a:spcBef>
              <a:spcAft>
                <a:spcPts val="0"/>
              </a:spcAft>
              <a:buNone/>
            </a:pPr>
            <a:r>
              <a:t/>
            </a:r>
            <a:endParaRPr b="1" sz="2700">
              <a:highlight>
                <a:schemeClr val="dk1"/>
              </a:highlight>
              <a:latin typeface="Arial"/>
              <a:ea typeface="Arial"/>
              <a:cs typeface="Arial"/>
              <a:sym typeface="Arial"/>
            </a:endParaRPr>
          </a:p>
          <a:p>
            <a:pPr indent="0" lvl="0" marL="0" rtl="0" algn="l">
              <a:lnSpc>
                <a:spcPct val="122222"/>
              </a:lnSpc>
              <a:spcBef>
                <a:spcPts val="1200"/>
              </a:spcBef>
              <a:spcAft>
                <a:spcPts val="0"/>
              </a:spcAft>
              <a:buNone/>
            </a:pPr>
            <a:r>
              <a:t/>
            </a:r>
            <a:endParaRPr b="1" sz="2700">
              <a:solidFill>
                <a:srgbClr val="202124"/>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229" name="Google Shape;229;p17"/>
          <p:cNvSpPr txBox="1"/>
          <p:nvPr>
            <p:ph idx="1" type="subTitle"/>
          </p:nvPr>
        </p:nvSpPr>
        <p:spPr>
          <a:xfrm>
            <a:off x="4572000" y="3547000"/>
            <a:ext cx="4454100" cy="14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200">
                <a:latin typeface="Montserrat"/>
                <a:ea typeface="Montserrat"/>
                <a:cs typeface="Montserrat"/>
                <a:sym typeface="Montserrat"/>
              </a:rPr>
              <a:t>A.A.</a:t>
            </a:r>
            <a:r>
              <a:rPr lang="it" sz="1200">
                <a:latin typeface="Montserrat Light"/>
                <a:ea typeface="Montserrat Light"/>
                <a:cs typeface="Montserrat Light"/>
                <a:sym typeface="Montserrat Light"/>
              </a:rPr>
              <a:t>                2023/2024</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rPr b="1" lang="it" sz="1200">
                <a:latin typeface="Montserrat"/>
                <a:ea typeface="Montserrat"/>
                <a:cs typeface="Montserrat"/>
                <a:sym typeface="Montserrat"/>
              </a:rPr>
              <a:t>COURSE </a:t>
            </a:r>
            <a:r>
              <a:rPr lang="it" sz="1200">
                <a:latin typeface="Montserrat Light"/>
                <a:ea typeface="Montserrat Light"/>
                <a:cs typeface="Montserrat Light"/>
                <a:sym typeface="Montserrat Light"/>
              </a:rPr>
              <a:t>      Artificial Intelligence and Machine Learning</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l">
              <a:spcBef>
                <a:spcPts val="0"/>
              </a:spcBef>
              <a:spcAft>
                <a:spcPts val="0"/>
              </a:spcAft>
              <a:buNone/>
            </a:pPr>
            <a:r>
              <a:rPr b="1" lang="it" sz="1200">
                <a:latin typeface="Montserrat"/>
                <a:ea typeface="Montserrat"/>
                <a:cs typeface="Montserrat"/>
                <a:sym typeface="Montserrat"/>
              </a:rPr>
              <a:t>STUDENTS</a:t>
            </a:r>
            <a:r>
              <a:rPr lang="it" sz="1200">
                <a:latin typeface="Montserrat Light"/>
                <a:ea typeface="Montserrat Light"/>
                <a:cs typeface="Montserrat Light"/>
                <a:sym typeface="Montserrat Light"/>
              </a:rPr>
              <a:t>   </a:t>
            </a:r>
            <a:r>
              <a:rPr i="1" lang="it" sz="1200">
                <a:latin typeface="Montserrat Light"/>
                <a:ea typeface="Montserrat Light"/>
                <a:cs typeface="Montserrat Light"/>
                <a:sym typeface="Montserrat Light"/>
              </a:rPr>
              <a:t>Davide Minervini</a:t>
            </a:r>
            <a:endParaRPr i="1" sz="1200">
              <a:latin typeface="Montserrat Light"/>
              <a:ea typeface="Montserrat Light"/>
              <a:cs typeface="Montserrat Light"/>
              <a:sym typeface="Montserrat Light"/>
            </a:endParaRPr>
          </a:p>
          <a:p>
            <a:pPr indent="0" lvl="0" marL="0" rtl="0" algn="l">
              <a:spcBef>
                <a:spcPts val="0"/>
              </a:spcBef>
              <a:spcAft>
                <a:spcPts val="0"/>
              </a:spcAft>
              <a:buNone/>
            </a:pPr>
            <a:r>
              <a:rPr i="1" lang="it" sz="1200">
                <a:latin typeface="Montserrat Light"/>
                <a:ea typeface="Montserrat Light"/>
                <a:cs typeface="Montserrat Light"/>
                <a:sym typeface="Montserrat Light"/>
              </a:rPr>
              <a:t>	             Raffaele Croce</a:t>
            </a:r>
            <a:endParaRPr i="1" sz="1200">
              <a:latin typeface="Montserrat Light"/>
              <a:ea typeface="Montserrat Light"/>
              <a:cs typeface="Montserrat Light"/>
              <a:sym typeface="Montserrat Light"/>
            </a:endParaRPr>
          </a:p>
          <a:p>
            <a:pPr indent="0" lvl="0" marL="0" rtl="0" algn="l">
              <a:spcBef>
                <a:spcPts val="0"/>
              </a:spcBef>
              <a:spcAft>
                <a:spcPts val="0"/>
              </a:spcAft>
              <a:buNone/>
            </a:pPr>
            <a:r>
              <a:rPr lang="it" sz="900">
                <a:latin typeface="Montserrat Light"/>
                <a:ea typeface="Montserrat Light"/>
                <a:cs typeface="Montserrat Light"/>
                <a:sym typeface="Montserrat Light"/>
              </a:rPr>
              <a:t>                        </a:t>
            </a:r>
            <a:endParaRPr sz="900">
              <a:latin typeface="Montserrat Light"/>
              <a:ea typeface="Montserrat Light"/>
              <a:cs typeface="Montserrat Light"/>
              <a:sym typeface="Montserrat Light"/>
            </a:endParaRPr>
          </a:p>
          <a:p>
            <a:pPr indent="0" lvl="0" marL="457200" rtl="0" algn="l">
              <a:spcBef>
                <a:spcPts val="0"/>
              </a:spcBef>
              <a:spcAft>
                <a:spcPts val="0"/>
              </a:spcAft>
              <a:buNone/>
            </a:pPr>
            <a:r>
              <a:t/>
            </a:r>
            <a:endParaRPr b="1" sz="1500">
              <a:latin typeface="Trebuchet MS"/>
              <a:ea typeface="Trebuchet MS"/>
              <a:cs typeface="Trebuchet MS"/>
              <a:sym typeface="Trebuchet MS"/>
            </a:endParaRPr>
          </a:p>
        </p:txBody>
      </p:sp>
      <p:sp>
        <p:nvSpPr>
          <p:cNvPr id="230" name="Google Shape;230;p17"/>
          <p:cNvSpPr txBox="1"/>
          <p:nvPr/>
        </p:nvSpPr>
        <p:spPr>
          <a:xfrm>
            <a:off x="6667500" y="480775"/>
            <a:ext cx="1859700" cy="7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31" name="Google Shape;231;p17"/>
          <p:cNvPicPr preferRelativeResize="0"/>
          <p:nvPr/>
        </p:nvPicPr>
        <p:blipFill>
          <a:blip r:embed="rId3">
            <a:alphaModFix/>
          </a:blip>
          <a:stretch>
            <a:fillRect/>
          </a:stretch>
        </p:blipFill>
        <p:spPr>
          <a:xfrm>
            <a:off x="6802275" y="221575"/>
            <a:ext cx="1244075" cy="1244100"/>
          </a:xfrm>
          <a:prstGeom prst="rect">
            <a:avLst/>
          </a:prstGeom>
          <a:noFill/>
          <a:ln>
            <a:noFill/>
          </a:ln>
        </p:spPr>
      </p:pic>
      <p:sp>
        <p:nvSpPr>
          <p:cNvPr id="232" name="Google Shape;232;p17"/>
          <p:cNvSpPr txBox="1"/>
          <p:nvPr/>
        </p:nvSpPr>
        <p:spPr>
          <a:xfrm>
            <a:off x="517075" y="221575"/>
            <a:ext cx="6491700" cy="5403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i="1" lang="it" sz="1000">
                <a:solidFill>
                  <a:schemeClr val="lt1"/>
                </a:solidFill>
                <a:latin typeface="Montserrat"/>
                <a:ea typeface="Montserrat"/>
                <a:cs typeface="Montserrat"/>
                <a:sym typeface="Montserrat"/>
              </a:rPr>
              <a:t>POLITECNICO DI BARI - DIPARTIMENTO DI INGEGNERIA ELETTRICA E DELL’INFORMAZIONE</a:t>
            </a:r>
            <a:endParaRPr b="1" i="1" sz="9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Feature Selection/Regularization</a:t>
            </a:r>
            <a:endParaRPr b="1"/>
          </a:p>
        </p:txBody>
      </p:sp>
      <p:sp>
        <p:nvSpPr>
          <p:cNvPr id="315" name="Google Shape;315;p26"/>
          <p:cNvSpPr txBox="1"/>
          <p:nvPr>
            <p:ph idx="1" type="body"/>
          </p:nvPr>
        </p:nvSpPr>
        <p:spPr>
          <a:xfrm>
            <a:off x="1002000" y="1018000"/>
            <a:ext cx="7629900" cy="99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it" sz="1500">
                <a:latin typeface="Arial"/>
                <a:ea typeface="Arial"/>
                <a:cs typeface="Arial"/>
                <a:sym typeface="Arial"/>
              </a:rPr>
              <a:t>Principal Component Analysis (PCA)</a:t>
            </a:r>
            <a:endParaRPr i="1" sz="1500">
              <a:latin typeface="Arial"/>
              <a:ea typeface="Arial"/>
              <a:cs typeface="Arial"/>
              <a:sym typeface="Arial"/>
            </a:endParaRPr>
          </a:p>
          <a:p>
            <a:pPr indent="0" lvl="0" marL="0" rtl="0" algn="l">
              <a:lnSpc>
                <a:spcPct val="100000"/>
              </a:lnSpc>
              <a:spcBef>
                <a:spcPts val="1000"/>
              </a:spcBef>
              <a:spcAft>
                <a:spcPts val="0"/>
              </a:spcAft>
              <a:buNone/>
            </a:pPr>
            <a:r>
              <a:rPr lang="it" sz="1200">
                <a:solidFill>
                  <a:srgbClr val="D2D0CE"/>
                </a:solidFill>
                <a:latin typeface="Arial"/>
                <a:ea typeface="Arial"/>
                <a:cs typeface="Arial"/>
                <a:sym typeface="Arial"/>
              </a:rPr>
              <a:t>We used PCA to reduce the dimensionality of our dataset and identify the most important features.</a:t>
            </a:r>
            <a:endParaRPr/>
          </a:p>
          <a:p>
            <a:pPr indent="0" lvl="0" marL="0" rtl="0" algn="l">
              <a:spcBef>
                <a:spcPts val="1000"/>
              </a:spcBef>
              <a:spcAft>
                <a:spcPts val="1600"/>
              </a:spcAft>
              <a:buNone/>
            </a:pPr>
            <a:r>
              <a:t/>
            </a:r>
            <a:endParaRPr/>
          </a:p>
        </p:txBody>
      </p:sp>
      <p:pic>
        <p:nvPicPr>
          <p:cNvPr id="316" name="Google Shape;316;p26"/>
          <p:cNvPicPr preferRelativeResize="0"/>
          <p:nvPr/>
        </p:nvPicPr>
        <p:blipFill>
          <a:blip r:embed="rId3">
            <a:alphaModFix/>
          </a:blip>
          <a:stretch>
            <a:fillRect/>
          </a:stretch>
        </p:blipFill>
        <p:spPr>
          <a:xfrm>
            <a:off x="1002000" y="1871275"/>
            <a:ext cx="4397600" cy="2638549"/>
          </a:xfrm>
          <a:prstGeom prst="rect">
            <a:avLst/>
          </a:prstGeom>
          <a:noFill/>
          <a:ln>
            <a:noFill/>
          </a:ln>
        </p:spPr>
      </p:pic>
      <p:sp>
        <p:nvSpPr>
          <p:cNvPr id="317" name="Google Shape;31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18" name="Google Shape;318;p26"/>
          <p:cNvSpPr txBox="1"/>
          <p:nvPr/>
        </p:nvSpPr>
        <p:spPr>
          <a:xfrm>
            <a:off x="5716775" y="2460650"/>
            <a:ext cx="2800200" cy="14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This graph shows that we can’t exclude any feature on a PCA basis, given the fact that all the features outside of “Income” have too low Variance Ratio to consistently evaluate which feature to eliminate.</a:t>
            </a:r>
            <a:endParaRPr sz="1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Feature Selection/Regularization</a:t>
            </a:r>
            <a:endParaRPr b="1"/>
          </a:p>
        </p:txBody>
      </p:sp>
      <p:sp>
        <p:nvSpPr>
          <p:cNvPr id="324" name="Google Shape;324;p27"/>
          <p:cNvSpPr txBox="1"/>
          <p:nvPr>
            <p:ph idx="1" type="body"/>
          </p:nvPr>
        </p:nvSpPr>
        <p:spPr>
          <a:xfrm>
            <a:off x="1002000" y="893375"/>
            <a:ext cx="7629900" cy="13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it" sz="1500">
                <a:latin typeface="Arial"/>
                <a:ea typeface="Arial"/>
                <a:cs typeface="Arial"/>
                <a:sym typeface="Arial"/>
              </a:rPr>
              <a:t>Regularization (L2-Norm)</a:t>
            </a:r>
            <a:endParaRPr b="1" i="1" sz="1500">
              <a:latin typeface="Arial"/>
              <a:ea typeface="Arial"/>
              <a:cs typeface="Arial"/>
              <a:sym typeface="Arial"/>
            </a:endParaRPr>
          </a:p>
          <a:p>
            <a:pPr indent="0" lvl="0" marL="0" rtl="0" algn="l">
              <a:spcBef>
                <a:spcPts val="1600"/>
              </a:spcBef>
              <a:spcAft>
                <a:spcPts val="0"/>
              </a:spcAft>
              <a:buNone/>
            </a:pPr>
            <a:r>
              <a:rPr b="1" lang="it" sz="1200">
                <a:solidFill>
                  <a:srgbClr val="D2D0CE"/>
                </a:solidFill>
                <a:latin typeface="Arial"/>
                <a:ea typeface="Arial"/>
                <a:cs typeface="Arial"/>
                <a:sym typeface="Arial"/>
              </a:rPr>
              <a:t>L2-Norm Regularization (Ridge)</a:t>
            </a:r>
            <a:r>
              <a:rPr lang="it" sz="1200">
                <a:solidFill>
                  <a:srgbClr val="D2D0CE"/>
                </a:solidFill>
                <a:latin typeface="Arial"/>
                <a:ea typeface="Arial"/>
                <a:cs typeface="Arial"/>
                <a:sym typeface="Arial"/>
              </a:rPr>
              <a:t>: We used Ridge regularization and varied the alpha value. The graph remains unchanged, indicating that the regularization effect is weak or negligible for this dataset or specific model. In other words, a Ridge regression model with these alpha values might behave similarly to a standard linear regression without regularization.</a:t>
            </a:r>
            <a:endParaRPr/>
          </a:p>
          <a:p>
            <a:pPr indent="0" lvl="0" marL="0" rtl="0" algn="l">
              <a:spcBef>
                <a:spcPts val="1600"/>
              </a:spcBef>
              <a:spcAft>
                <a:spcPts val="1600"/>
              </a:spcAft>
              <a:buNone/>
            </a:pPr>
            <a:r>
              <a:t/>
            </a:r>
            <a:endParaRPr/>
          </a:p>
        </p:txBody>
      </p:sp>
      <p:pic>
        <p:nvPicPr>
          <p:cNvPr id="325" name="Google Shape;325;p27"/>
          <p:cNvPicPr preferRelativeResize="0"/>
          <p:nvPr/>
        </p:nvPicPr>
        <p:blipFill>
          <a:blip r:embed="rId3">
            <a:alphaModFix/>
          </a:blip>
          <a:stretch>
            <a:fillRect/>
          </a:stretch>
        </p:blipFill>
        <p:spPr>
          <a:xfrm>
            <a:off x="2577405" y="2366625"/>
            <a:ext cx="3989191" cy="2417501"/>
          </a:xfrm>
          <a:prstGeom prst="rect">
            <a:avLst/>
          </a:prstGeom>
          <a:noFill/>
          <a:ln>
            <a:noFill/>
          </a:ln>
        </p:spPr>
      </p:pic>
      <p:sp>
        <p:nvSpPr>
          <p:cNvPr id="326" name="Google Shape;32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txBox="1"/>
          <p:nvPr>
            <p:ph type="title"/>
          </p:nvPr>
        </p:nvSpPr>
        <p:spPr>
          <a:xfrm>
            <a:off x="1197475" y="338025"/>
            <a:ext cx="7038900" cy="4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Feature Selection/Regularization</a:t>
            </a:r>
            <a:endParaRPr b="1"/>
          </a:p>
          <a:p>
            <a:pPr indent="0" lvl="0" marL="0" rtl="0" algn="l">
              <a:spcBef>
                <a:spcPts val="0"/>
              </a:spcBef>
              <a:spcAft>
                <a:spcPts val="0"/>
              </a:spcAft>
              <a:buNone/>
            </a:pPr>
            <a:r>
              <a:t/>
            </a:r>
            <a:endParaRPr b="1" i="1" sz="1500"/>
          </a:p>
          <a:p>
            <a:pPr indent="0" lvl="0" marL="0" rtl="0" algn="l">
              <a:spcBef>
                <a:spcPts val="0"/>
              </a:spcBef>
              <a:spcAft>
                <a:spcPts val="0"/>
              </a:spcAft>
              <a:buNone/>
            </a:pPr>
            <a:r>
              <a:t/>
            </a:r>
            <a:endParaRPr b="1" i="1" sz="1500"/>
          </a:p>
        </p:txBody>
      </p:sp>
      <p:sp>
        <p:nvSpPr>
          <p:cNvPr id="332" name="Google Shape;33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33" name="Google Shape;333;p28"/>
          <p:cNvSpPr txBox="1"/>
          <p:nvPr/>
        </p:nvSpPr>
        <p:spPr>
          <a:xfrm>
            <a:off x="1197475" y="866425"/>
            <a:ext cx="43314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500">
                <a:solidFill>
                  <a:schemeClr val="lt1"/>
                </a:solidFill>
              </a:rPr>
              <a:t>Feature importances with city and state </a:t>
            </a:r>
            <a:r>
              <a:rPr b="1" i="1" lang="it" sz="1200">
                <a:solidFill>
                  <a:schemeClr val="lt1"/>
                </a:solidFill>
                <a:latin typeface="Montserrat"/>
                <a:ea typeface="Montserrat"/>
                <a:cs typeface="Montserrat"/>
                <a:sym typeface="Montserrat"/>
              </a:rPr>
              <a:t> </a:t>
            </a:r>
            <a:endParaRPr sz="1000">
              <a:solidFill>
                <a:schemeClr val="lt1"/>
              </a:solidFill>
              <a:latin typeface="Lato"/>
              <a:ea typeface="Lato"/>
              <a:cs typeface="Lato"/>
              <a:sym typeface="Lato"/>
            </a:endParaRPr>
          </a:p>
        </p:txBody>
      </p:sp>
      <p:pic>
        <p:nvPicPr>
          <p:cNvPr id="334" name="Google Shape;334;p28"/>
          <p:cNvPicPr preferRelativeResize="0"/>
          <p:nvPr/>
        </p:nvPicPr>
        <p:blipFill rotWithShape="1">
          <a:blip r:embed="rId3">
            <a:alphaModFix/>
          </a:blip>
          <a:srcRect b="0" l="0" r="8130" t="4625"/>
          <a:stretch/>
        </p:blipFill>
        <p:spPr>
          <a:xfrm>
            <a:off x="3201750" y="1512000"/>
            <a:ext cx="2873801" cy="2119500"/>
          </a:xfrm>
          <a:prstGeom prst="rect">
            <a:avLst/>
          </a:prstGeom>
          <a:noFill/>
          <a:ln>
            <a:noFill/>
          </a:ln>
        </p:spPr>
      </p:pic>
      <p:pic>
        <p:nvPicPr>
          <p:cNvPr id="335" name="Google Shape;335;p28"/>
          <p:cNvPicPr preferRelativeResize="0"/>
          <p:nvPr/>
        </p:nvPicPr>
        <p:blipFill rotWithShape="1">
          <a:blip r:embed="rId4">
            <a:alphaModFix/>
          </a:blip>
          <a:srcRect b="0" l="1591" r="9011" t="6006"/>
          <a:stretch/>
        </p:blipFill>
        <p:spPr>
          <a:xfrm>
            <a:off x="194650" y="1512000"/>
            <a:ext cx="3007100" cy="2119500"/>
          </a:xfrm>
          <a:prstGeom prst="rect">
            <a:avLst/>
          </a:prstGeom>
          <a:noFill/>
          <a:ln>
            <a:noFill/>
          </a:ln>
        </p:spPr>
      </p:pic>
      <p:pic>
        <p:nvPicPr>
          <p:cNvPr id="336" name="Google Shape;336;p28"/>
          <p:cNvPicPr preferRelativeResize="0"/>
          <p:nvPr/>
        </p:nvPicPr>
        <p:blipFill rotWithShape="1">
          <a:blip r:embed="rId5">
            <a:alphaModFix/>
          </a:blip>
          <a:srcRect b="0" l="0" r="7330" t="3166"/>
          <a:stretch/>
        </p:blipFill>
        <p:spPr>
          <a:xfrm>
            <a:off x="6075550" y="1512000"/>
            <a:ext cx="2873801" cy="211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type="title"/>
          </p:nvPr>
        </p:nvSpPr>
        <p:spPr>
          <a:xfrm>
            <a:off x="1197475" y="338025"/>
            <a:ext cx="7038900" cy="4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Feature Selection/Regularization</a:t>
            </a:r>
            <a:endParaRPr b="1"/>
          </a:p>
          <a:p>
            <a:pPr indent="0" lvl="0" marL="0" rtl="0" algn="l">
              <a:spcBef>
                <a:spcPts val="0"/>
              </a:spcBef>
              <a:spcAft>
                <a:spcPts val="0"/>
              </a:spcAft>
              <a:buNone/>
            </a:pPr>
            <a:r>
              <a:t/>
            </a:r>
            <a:endParaRPr b="1" i="1" sz="1500"/>
          </a:p>
          <a:p>
            <a:pPr indent="0" lvl="0" marL="0" rtl="0" algn="l">
              <a:spcBef>
                <a:spcPts val="0"/>
              </a:spcBef>
              <a:spcAft>
                <a:spcPts val="0"/>
              </a:spcAft>
              <a:buNone/>
            </a:pPr>
            <a:r>
              <a:t/>
            </a:r>
            <a:endParaRPr b="1" i="1" sz="1500"/>
          </a:p>
        </p:txBody>
      </p:sp>
      <p:sp>
        <p:nvSpPr>
          <p:cNvPr id="342" name="Google Shape;34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43" name="Google Shape;343;p29"/>
          <p:cNvSpPr txBox="1"/>
          <p:nvPr/>
        </p:nvSpPr>
        <p:spPr>
          <a:xfrm>
            <a:off x="1197475" y="866425"/>
            <a:ext cx="43314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it" sz="1500">
                <a:solidFill>
                  <a:schemeClr val="lt1"/>
                </a:solidFill>
              </a:rPr>
              <a:t>Feature importances without city and state </a:t>
            </a:r>
            <a:r>
              <a:rPr b="1" i="1" lang="it" sz="1200">
                <a:solidFill>
                  <a:schemeClr val="lt1"/>
                </a:solidFill>
                <a:latin typeface="Montserrat"/>
                <a:ea typeface="Montserrat"/>
                <a:cs typeface="Montserrat"/>
                <a:sym typeface="Montserrat"/>
              </a:rPr>
              <a:t> </a:t>
            </a:r>
            <a:endParaRPr sz="1000">
              <a:solidFill>
                <a:schemeClr val="lt1"/>
              </a:solidFill>
              <a:latin typeface="Lato"/>
              <a:ea typeface="Lato"/>
              <a:cs typeface="Lato"/>
              <a:sym typeface="Lato"/>
            </a:endParaRPr>
          </a:p>
        </p:txBody>
      </p:sp>
      <p:pic>
        <p:nvPicPr>
          <p:cNvPr id="344" name="Google Shape;344;p29"/>
          <p:cNvPicPr preferRelativeResize="0"/>
          <p:nvPr/>
        </p:nvPicPr>
        <p:blipFill rotWithShape="1">
          <a:blip r:embed="rId3">
            <a:alphaModFix/>
          </a:blip>
          <a:srcRect b="0" l="0" r="7475" t="4351"/>
          <a:stretch/>
        </p:blipFill>
        <p:spPr>
          <a:xfrm>
            <a:off x="3094816" y="1485837"/>
            <a:ext cx="2927392" cy="2120400"/>
          </a:xfrm>
          <a:prstGeom prst="rect">
            <a:avLst/>
          </a:prstGeom>
          <a:noFill/>
          <a:ln>
            <a:noFill/>
          </a:ln>
        </p:spPr>
      </p:pic>
      <p:pic>
        <p:nvPicPr>
          <p:cNvPr id="345" name="Google Shape;345;p29"/>
          <p:cNvPicPr preferRelativeResize="0"/>
          <p:nvPr/>
        </p:nvPicPr>
        <p:blipFill rotWithShape="1">
          <a:blip r:embed="rId4">
            <a:alphaModFix/>
          </a:blip>
          <a:srcRect b="-1806" l="-2261" r="9574" t="6240"/>
          <a:stretch/>
        </p:blipFill>
        <p:spPr>
          <a:xfrm>
            <a:off x="194400" y="1485837"/>
            <a:ext cx="2927392" cy="2171825"/>
          </a:xfrm>
          <a:prstGeom prst="rect">
            <a:avLst/>
          </a:prstGeom>
          <a:noFill/>
          <a:ln>
            <a:noFill/>
          </a:ln>
        </p:spPr>
      </p:pic>
      <p:pic>
        <p:nvPicPr>
          <p:cNvPr id="346" name="Google Shape;346;p29"/>
          <p:cNvPicPr preferRelativeResize="0"/>
          <p:nvPr/>
        </p:nvPicPr>
        <p:blipFill rotWithShape="1">
          <a:blip r:embed="rId5">
            <a:alphaModFix/>
          </a:blip>
          <a:srcRect b="0" l="0" r="5311" t="3418"/>
          <a:stretch/>
        </p:blipFill>
        <p:spPr>
          <a:xfrm>
            <a:off x="6022208" y="1485837"/>
            <a:ext cx="2927392" cy="212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Applied Models</a:t>
            </a:r>
            <a:endParaRPr b="1"/>
          </a:p>
        </p:txBody>
      </p:sp>
      <p:sp>
        <p:nvSpPr>
          <p:cNvPr id="352" name="Google Shape;352;p30"/>
          <p:cNvSpPr txBox="1"/>
          <p:nvPr>
            <p:ph idx="1" type="body"/>
          </p:nvPr>
        </p:nvSpPr>
        <p:spPr>
          <a:xfrm>
            <a:off x="1002000" y="1018000"/>
            <a:ext cx="7629900" cy="1553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Arial"/>
              <a:buChar char="-"/>
            </a:pPr>
            <a:r>
              <a:rPr b="1" i="1" lang="it" sz="1200">
                <a:latin typeface="Arial"/>
                <a:ea typeface="Arial"/>
                <a:cs typeface="Arial"/>
                <a:sym typeface="Arial"/>
              </a:rPr>
              <a:t>Decision Tree</a:t>
            </a:r>
            <a:endParaRPr b="1" i="1"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b="1" i="1" lang="it" sz="1200">
                <a:latin typeface="Arial"/>
                <a:ea typeface="Arial"/>
                <a:cs typeface="Arial"/>
                <a:sym typeface="Arial"/>
              </a:rPr>
              <a:t>Random Forest</a:t>
            </a:r>
            <a:endParaRPr b="1" i="1"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b="1" i="1" lang="it" sz="1200">
                <a:latin typeface="Arial"/>
                <a:ea typeface="Arial"/>
                <a:cs typeface="Arial"/>
                <a:sym typeface="Arial"/>
              </a:rPr>
              <a:t>Gradient Boosting</a:t>
            </a:r>
            <a:endParaRPr b="1" i="1"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b="1" i="1" lang="it" sz="1200">
                <a:latin typeface="Arial"/>
                <a:ea typeface="Arial"/>
                <a:cs typeface="Arial"/>
                <a:sym typeface="Arial"/>
              </a:rPr>
              <a:t>K-Nearest Neighbors (KNN)</a:t>
            </a:r>
            <a:endParaRPr b="1" i="1"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b="1" i="1" lang="it" sz="1200">
                <a:latin typeface="Arial"/>
                <a:ea typeface="Arial"/>
                <a:cs typeface="Arial"/>
                <a:sym typeface="Arial"/>
              </a:rPr>
              <a:t>MLPClassifier</a:t>
            </a:r>
            <a:endParaRPr b="1" i="1" sz="1200">
              <a:latin typeface="Arial"/>
              <a:ea typeface="Arial"/>
              <a:cs typeface="Arial"/>
              <a:sym typeface="Arial"/>
            </a:endParaRPr>
          </a:p>
          <a:p>
            <a:pPr indent="0" lvl="0" marL="457200" rtl="0" algn="l">
              <a:lnSpc>
                <a:spcPct val="150000"/>
              </a:lnSpc>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1600"/>
              </a:spcAft>
              <a:buNone/>
            </a:pPr>
            <a:r>
              <a:t/>
            </a:r>
            <a:endParaRPr/>
          </a:p>
        </p:txBody>
      </p:sp>
      <p:sp>
        <p:nvSpPr>
          <p:cNvPr id="353" name="Google Shape;35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54" name="Google Shape;354;p30"/>
          <p:cNvSpPr txBox="1"/>
          <p:nvPr/>
        </p:nvSpPr>
        <p:spPr>
          <a:xfrm>
            <a:off x="368550" y="2571700"/>
            <a:ext cx="8652600" cy="18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lt1"/>
                </a:solidFill>
              </a:rPr>
              <a:t>NB: </a:t>
            </a:r>
            <a:r>
              <a:rPr lang="it" sz="1200">
                <a:solidFill>
                  <a:schemeClr val="dk2"/>
                </a:solidFill>
              </a:rPr>
              <a:t>We used the same splitting for training set, validation set and test set for all the models</a:t>
            </a:r>
            <a:endParaRPr sz="1200">
              <a:solidFill>
                <a:schemeClr val="dk2"/>
              </a:solidFill>
            </a:endParaRPr>
          </a:p>
          <a:p>
            <a:pPr indent="0" lvl="0" marL="0" rtl="0" algn="l">
              <a:spcBef>
                <a:spcPts val="0"/>
              </a:spcBef>
              <a:spcAft>
                <a:spcPts val="0"/>
              </a:spcAft>
              <a:buNone/>
            </a:pPr>
            <a:r>
              <a:t/>
            </a:r>
            <a:endParaRPr sz="1100">
              <a:solidFill>
                <a:srgbClr val="808080"/>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it" sz="1100">
                <a:solidFill>
                  <a:srgbClr val="A9B7C6"/>
                </a:solidFill>
                <a:highlight>
                  <a:srgbClr val="2B2B2B"/>
                </a:highlight>
                <a:latin typeface="Courier New"/>
                <a:ea typeface="Courier New"/>
                <a:cs typeface="Courier New"/>
                <a:sym typeface="Courier New"/>
              </a:rPr>
              <a:t>X_train</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X_temp</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y_train</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y_temp = train_test_split(X_resampled</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y_resampled</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test_size</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0.3</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random_state</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42</a:t>
            </a:r>
            <a:r>
              <a:rPr lang="it"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it" sz="1100">
                <a:solidFill>
                  <a:srgbClr val="A9B7C6"/>
                </a:solidFill>
                <a:highlight>
                  <a:srgbClr val="2B2B2B"/>
                </a:highlight>
                <a:latin typeface="Courier New"/>
                <a:ea typeface="Courier New"/>
                <a:cs typeface="Courier New"/>
                <a:sym typeface="Courier New"/>
              </a:rPr>
              <a:t>X_val</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X_test</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y_val</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y_test = train_test_split(X_temp</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y_temp</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test_size</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0.5</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random_state</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42</a:t>
            </a:r>
            <a:r>
              <a:rPr lang="it"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it" sz="1200">
                <a:solidFill>
                  <a:schemeClr val="dk2"/>
                </a:solidFill>
              </a:rPr>
              <a:t>Also, we coded the categorical columns into numerical values to correctly apply classification models</a:t>
            </a:r>
            <a:endParaRPr sz="1200">
              <a:solidFill>
                <a:schemeClr val="dk2"/>
              </a:solidFill>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ph type="title"/>
          </p:nvPr>
        </p:nvSpPr>
        <p:spPr>
          <a:xfrm>
            <a:off x="1297500" y="3937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Hyperp</a:t>
            </a:r>
            <a:r>
              <a:rPr b="1" lang="it"/>
              <a:t>arameter Tuning</a:t>
            </a:r>
            <a:endParaRPr b="1"/>
          </a:p>
        </p:txBody>
      </p:sp>
      <p:sp>
        <p:nvSpPr>
          <p:cNvPr id="360" name="Google Shape;360;p31"/>
          <p:cNvSpPr txBox="1"/>
          <p:nvPr>
            <p:ph idx="1" type="body"/>
          </p:nvPr>
        </p:nvSpPr>
        <p:spPr>
          <a:xfrm>
            <a:off x="1002000" y="880825"/>
            <a:ext cx="7629900" cy="42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latin typeface="Arial"/>
                <a:ea typeface="Arial"/>
                <a:cs typeface="Arial"/>
                <a:sym typeface="Arial"/>
              </a:rPr>
              <a:t>Grid Search has been applied to all the models keeping the same configuration, to help results’ confrontation:</a:t>
            </a:r>
            <a:endParaRPr sz="1200">
              <a:solidFill>
                <a:schemeClr val="dk2"/>
              </a:solidFill>
              <a:latin typeface="Arial"/>
              <a:ea typeface="Arial"/>
              <a:cs typeface="Arial"/>
              <a:sym typeface="Arial"/>
            </a:endParaRPr>
          </a:p>
          <a:p>
            <a:pPr indent="0" lvl="0" marL="0" rtl="0" algn="l">
              <a:spcBef>
                <a:spcPts val="0"/>
              </a:spcBef>
              <a:spcAft>
                <a:spcPts val="0"/>
              </a:spcAft>
              <a:buNone/>
            </a:pPr>
            <a:r>
              <a:rPr lang="it" sz="1100">
                <a:solidFill>
                  <a:srgbClr val="A9B7C6"/>
                </a:solidFill>
                <a:highlight>
                  <a:srgbClr val="2B2B2B"/>
                </a:highlight>
                <a:latin typeface="Courier New"/>
                <a:ea typeface="Courier New"/>
                <a:cs typeface="Courier New"/>
                <a:sym typeface="Courier New"/>
              </a:rPr>
              <a:t>GridSearchCV(model</a:t>
            </a:r>
            <a:r>
              <a:rPr lang="it" sz="1100">
                <a:solidFill>
                  <a:srgbClr val="CC7832"/>
                </a:solidFill>
                <a:highlight>
                  <a:srgbClr val="2B2B2B"/>
                </a:highlight>
                <a:latin typeface="Courier New"/>
                <a:ea typeface="Courier New"/>
                <a:cs typeface="Courier New"/>
                <a:sym typeface="Courier New"/>
              </a:rPr>
              <a:t>, </a:t>
            </a:r>
            <a:r>
              <a:rPr lang="it" sz="1100">
                <a:solidFill>
                  <a:srgbClr val="A9B7C6"/>
                </a:solidFill>
                <a:highlight>
                  <a:srgbClr val="2B2B2B"/>
                </a:highlight>
                <a:latin typeface="Courier New"/>
                <a:ea typeface="Courier New"/>
                <a:cs typeface="Courier New"/>
                <a:sym typeface="Courier New"/>
              </a:rPr>
              <a:t>param_grid</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cv</a:t>
            </a:r>
            <a:r>
              <a:rPr lang="it" sz="1100">
                <a:solidFill>
                  <a:srgbClr val="A9B7C6"/>
                </a:solidFill>
                <a:highlight>
                  <a:srgbClr val="2B2B2B"/>
                </a:highlight>
                <a:latin typeface="Courier New"/>
                <a:ea typeface="Courier New"/>
                <a:cs typeface="Courier New"/>
                <a:sym typeface="Courier New"/>
              </a:rPr>
              <a:t>=</a:t>
            </a:r>
            <a:r>
              <a:rPr lang="it" sz="1100">
                <a:solidFill>
                  <a:srgbClr val="6897BB"/>
                </a:solidFill>
                <a:highlight>
                  <a:srgbClr val="2B2B2B"/>
                </a:highlight>
                <a:latin typeface="Courier New"/>
                <a:ea typeface="Courier New"/>
                <a:cs typeface="Courier New"/>
                <a:sym typeface="Courier New"/>
              </a:rPr>
              <a:t>5</a:t>
            </a:r>
            <a:r>
              <a:rPr lang="it" sz="1100">
                <a:solidFill>
                  <a:srgbClr val="CC7832"/>
                </a:solidFill>
                <a:highlight>
                  <a:srgbClr val="2B2B2B"/>
                </a:highlight>
                <a:latin typeface="Courier New"/>
                <a:ea typeface="Courier New"/>
                <a:cs typeface="Courier New"/>
                <a:sym typeface="Courier New"/>
              </a:rPr>
              <a:t>, </a:t>
            </a:r>
            <a:r>
              <a:rPr lang="it" sz="1100">
                <a:solidFill>
                  <a:srgbClr val="AA4926"/>
                </a:solidFill>
                <a:highlight>
                  <a:srgbClr val="2B2B2B"/>
                </a:highlight>
                <a:latin typeface="Courier New"/>
                <a:ea typeface="Courier New"/>
                <a:cs typeface="Courier New"/>
                <a:sym typeface="Courier New"/>
              </a:rPr>
              <a:t>scoring</a:t>
            </a:r>
            <a:r>
              <a:rPr lang="it" sz="1100">
                <a:solidFill>
                  <a:srgbClr val="A9B7C6"/>
                </a:solidFill>
                <a:highlight>
                  <a:srgbClr val="2B2B2B"/>
                </a:highlight>
                <a:latin typeface="Courier New"/>
                <a:ea typeface="Courier New"/>
                <a:cs typeface="Courier New"/>
                <a:sym typeface="Courier New"/>
              </a:rPr>
              <a:t>=</a:t>
            </a:r>
            <a:r>
              <a:rPr lang="it" sz="1100">
                <a:solidFill>
                  <a:srgbClr val="6A8759"/>
                </a:solidFill>
                <a:highlight>
                  <a:srgbClr val="2B2B2B"/>
                </a:highlight>
                <a:latin typeface="Courier New"/>
                <a:ea typeface="Courier New"/>
                <a:cs typeface="Courier New"/>
                <a:sym typeface="Courier New"/>
              </a:rPr>
              <a:t>'accuracy'</a:t>
            </a:r>
            <a:r>
              <a:rPr lang="it" sz="1100">
                <a:solidFill>
                  <a:srgbClr val="A9B7C6"/>
                </a:solidFill>
                <a:highlight>
                  <a:srgbClr val="2B2B2B"/>
                </a:highlight>
                <a:latin typeface="Courier New"/>
                <a:ea typeface="Courier New"/>
                <a:cs typeface="Courier New"/>
                <a:sym typeface="Courier New"/>
              </a:rPr>
              <a:t>)</a:t>
            </a:r>
            <a:endParaRPr sz="1100">
              <a:solidFill>
                <a:srgbClr val="ECECF1"/>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ECECF1"/>
              </a:solidFill>
              <a:highlight>
                <a:srgbClr val="2B2B2B"/>
              </a:highlight>
              <a:latin typeface="Courier New"/>
              <a:ea typeface="Courier New"/>
              <a:cs typeface="Courier New"/>
              <a:sym typeface="Courier New"/>
            </a:endParaRPr>
          </a:p>
          <a:p>
            <a:pPr indent="0" lvl="0" marL="0" rtl="0" algn="l">
              <a:spcBef>
                <a:spcPts val="0"/>
              </a:spcBef>
              <a:spcAft>
                <a:spcPts val="0"/>
              </a:spcAft>
              <a:buNone/>
            </a:pPr>
            <a:r>
              <a:rPr lang="it" sz="1200">
                <a:solidFill>
                  <a:schemeClr val="dk2"/>
                </a:solidFill>
                <a:latin typeface="Arial"/>
                <a:ea typeface="Arial"/>
                <a:cs typeface="Arial"/>
                <a:sym typeface="Arial"/>
              </a:rPr>
              <a:t>The best hyperparameters found from the Grid Search for the models are:</a:t>
            </a:r>
            <a:endParaRPr sz="1200">
              <a:solidFill>
                <a:schemeClr val="dk2"/>
              </a:solidFill>
              <a:latin typeface="Arial"/>
              <a:ea typeface="Arial"/>
              <a:cs typeface="Arial"/>
              <a:sym typeface="Arial"/>
            </a:endParaRPr>
          </a:p>
          <a:p>
            <a:pPr indent="-304800" lvl="0" marL="457200" rtl="0" algn="l">
              <a:spcBef>
                <a:spcPts val="0"/>
              </a:spcBef>
              <a:spcAft>
                <a:spcPts val="0"/>
              </a:spcAft>
              <a:buClr>
                <a:srgbClr val="ECECF1"/>
              </a:buClr>
              <a:buSzPts val="1200"/>
              <a:buFont typeface="Arial"/>
              <a:buChar char="●"/>
            </a:pPr>
            <a:r>
              <a:rPr b="1" lang="it" sz="1200">
                <a:solidFill>
                  <a:srgbClr val="ECECF1"/>
                </a:solidFill>
                <a:latin typeface="Arial"/>
                <a:ea typeface="Arial"/>
                <a:cs typeface="Arial"/>
                <a:sym typeface="Arial"/>
              </a:rPr>
              <a:t>KNN</a:t>
            </a:r>
            <a:r>
              <a:rPr lang="it" sz="1200">
                <a:solidFill>
                  <a:srgbClr val="ECECF1"/>
                </a:solidFill>
                <a:latin typeface="Arial"/>
                <a:ea typeface="Arial"/>
                <a:cs typeface="Arial"/>
                <a:sym typeface="Arial"/>
              </a:rPr>
              <a:t>: </a:t>
            </a:r>
            <a:endParaRPr sz="1200">
              <a:solidFill>
                <a:srgbClr val="ECECF1"/>
              </a:solidFill>
              <a:latin typeface="Arial"/>
              <a:ea typeface="Arial"/>
              <a:cs typeface="Arial"/>
              <a:sym typeface="Arial"/>
            </a:endParaRPr>
          </a:p>
          <a:p>
            <a:pPr indent="-304800" lvl="1" marL="914400" rtl="0" algn="l">
              <a:spcBef>
                <a:spcPts val="0"/>
              </a:spcBef>
              <a:spcAft>
                <a:spcPts val="0"/>
              </a:spcAft>
              <a:buClr>
                <a:srgbClr val="ECECF1"/>
              </a:buClr>
              <a:buSzPts val="1200"/>
              <a:buFont typeface="Arial"/>
              <a:buChar char="○"/>
            </a:pPr>
            <a:r>
              <a:rPr lang="it" sz="1200">
                <a:solidFill>
                  <a:srgbClr val="ECECF1"/>
                </a:solidFill>
                <a:latin typeface="Arial"/>
                <a:ea typeface="Arial"/>
                <a:cs typeface="Arial"/>
                <a:sym typeface="Arial"/>
              </a:rPr>
              <a:t>{'n_neighbors': 9, 'p': 2, 'weights': 'uniform'}</a:t>
            </a:r>
            <a:endParaRPr sz="1200">
              <a:solidFill>
                <a:srgbClr val="ECECF1"/>
              </a:solidFill>
              <a:latin typeface="Arial"/>
              <a:ea typeface="Arial"/>
              <a:cs typeface="Arial"/>
              <a:sym typeface="Arial"/>
            </a:endParaRPr>
          </a:p>
          <a:p>
            <a:pPr indent="-304800" lvl="0" marL="457200" rtl="0" algn="l">
              <a:spcBef>
                <a:spcPts val="0"/>
              </a:spcBef>
              <a:spcAft>
                <a:spcPts val="0"/>
              </a:spcAft>
              <a:buClr>
                <a:srgbClr val="ECECF1"/>
              </a:buClr>
              <a:buSzPts val="1200"/>
              <a:buFont typeface="Arial"/>
              <a:buChar char="●"/>
            </a:pPr>
            <a:r>
              <a:rPr b="1" lang="it" sz="1200">
                <a:solidFill>
                  <a:srgbClr val="ECECF1"/>
                </a:solidFill>
                <a:latin typeface="Arial"/>
                <a:ea typeface="Arial"/>
                <a:cs typeface="Arial"/>
                <a:sym typeface="Arial"/>
              </a:rPr>
              <a:t>Gradient Boosting</a:t>
            </a:r>
            <a:r>
              <a:rPr lang="it" sz="1200">
                <a:solidFill>
                  <a:srgbClr val="ECECF1"/>
                </a:solidFill>
                <a:latin typeface="Arial"/>
                <a:ea typeface="Arial"/>
                <a:cs typeface="Arial"/>
                <a:sym typeface="Arial"/>
              </a:rPr>
              <a:t>: </a:t>
            </a:r>
            <a:endParaRPr sz="1200">
              <a:solidFill>
                <a:srgbClr val="ECECF1"/>
              </a:solidFill>
              <a:latin typeface="Arial"/>
              <a:ea typeface="Arial"/>
              <a:cs typeface="Arial"/>
              <a:sym typeface="Arial"/>
            </a:endParaRPr>
          </a:p>
          <a:p>
            <a:pPr indent="-304800" lvl="1" marL="914400" rtl="0" algn="l">
              <a:spcBef>
                <a:spcPts val="0"/>
              </a:spcBef>
              <a:spcAft>
                <a:spcPts val="0"/>
              </a:spcAft>
              <a:buClr>
                <a:srgbClr val="ECECF1"/>
              </a:buClr>
              <a:buSzPts val="1200"/>
              <a:buFont typeface="Arial"/>
              <a:buChar char="○"/>
            </a:pPr>
            <a:r>
              <a:rPr lang="it" sz="1200">
                <a:solidFill>
                  <a:srgbClr val="ECECF1"/>
                </a:solidFill>
                <a:latin typeface="Arial"/>
                <a:ea typeface="Arial"/>
                <a:cs typeface="Arial"/>
                <a:sym typeface="Arial"/>
              </a:rPr>
              <a:t>{'learning_rate': 0.2, 'n_estimators': 150}</a:t>
            </a:r>
            <a:endParaRPr sz="1200">
              <a:solidFill>
                <a:srgbClr val="ECECF1"/>
              </a:solidFill>
              <a:latin typeface="Arial"/>
              <a:ea typeface="Arial"/>
              <a:cs typeface="Arial"/>
              <a:sym typeface="Arial"/>
            </a:endParaRPr>
          </a:p>
          <a:p>
            <a:pPr indent="-304800" lvl="0" marL="457200" rtl="0" algn="l">
              <a:spcBef>
                <a:spcPts val="0"/>
              </a:spcBef>
              <a:spcAft>
                <a:spcPts val="0"/>
              </a:spcAft>
              <a:buClr>
                <a:srgbClr val="ECECF1"/>
              </a:buClr>
              <a:buSzPts val="1200"/>
              <a:buFont typeface="Arial"/>
              <a:buChar char="●"/>
            </a:pPr>
            <a:r>
              <a:rPr b="1" lang="it" sz="1200">
                <a:solidFill>
                  <a:srgbClr val="ECECF1"/>
                </a:solidFill>
                <a:latin typeface="Arial"/>
                <a:ea typeface="Arial"/>
                <a:cs typeface="Arial"/>
                <a:sym typeface="Arial"/>
              </a:rPr>
              <a:t>Decision Tree</a:t>
            </a:r>
            <a:r>
              <a:rPr lang="it" sz="1200">
                <a:solidFill>
                  <a:srgbClr val="ECECF1"/>
                </a:solidFill>
                <a:latin typeface="Arial"/>
                <a:ea typeface="Arial"/>
                <a:cs typeface="Arial"/>
                <a:sym typeface="Arial"/>
              </a:rPr>
              <a:t>: </a:t>
            </a:r>
            <a:endParaRPr sz="1200">
              <a:solidFill>
                <a:srgbClr val="ECECF1"/>
              </a:solidFill>
              <a:latin typeface="Arial"/>
              <a:ea typeface="Arial"/>
              <a:cs typeface="Arial"/>
              <a:sym typeface="Arial"/>
            </a:endParaRPr>
          </a:p>
          <a:p>
            <a:pPr indent="-304800" lvl="1" marL="914400" rtl="0" algn="l">
              <a:spcBef>
                <a:spcPts val="0"/>
              </a:spcBef>
              <a:spcAft>
                <a:spcPts val="0"/>
              </a:spcAft>
              <a:buClr>
                <a:srgbClr val="ECECF1"/>
              </a:buClr>
              <a:buSzPts val="1200"/>
              <a:buFont typeface="Arial"/>
              <a:buChar char="○"/>
            </a:pPr>
            <a:r>
              <a:rPr lang="it" sz="1200">
                <a:solidFill>
                  <a:srgbClr val="ECECF1"/>
                </a:solidFill>
                <a:latin typeface="Arial"/>
                <a:ea typeface="Arial"/>
                <a:cs typeface="Arial"/>
                <a:sym typeface="Arial"/>
              </a:rPr>
              <a:t>{'criterion': 'gini', 'max_depth': 20, 'min_samples_leaf': 4, 'min_samples_split': 10}</a:t>
            </a:r>
            <a:endParaRPr sz="1200">
              <a:solidFill>
                <a:srgbClr val="ECECF1"/>
              </a:solidFill>
              <a:latin typeface="Arial"/>
              <a:ea typeface="Arial"/>
              <a:cs typeface="Arial"/>
              <a:sym typeface="Arial"/>
            </a:endParaRPr>
          </a:p>
          <a:p>
            <a:pPr indent="-304800" lvl="0" marL="457200" rtl="0" algn="l">
              <a:spcBef>
                <a:spcPts val="0"/>
              </a:spcBef>
              <a:spcAft>
                <a:spcPts val="0"/>
              </a:spcAft>
              <a:buClr>
                <a:srgbClr val="ECECF1"/>
              </a:buClr>
              <a:buSzPts val="1200"/>
              <a:buFont typeface="Arial"/>
              <a:buChar char="●"/>
            </a:pPr>
            <a:r>
              <a:rPr b="1" lang="it" sz="1200">
                <a:solidFill>
                  <a:srgbClr val="ECECF1"/>
                </a:solidFill>
                <a:latin typeface="Arial"/>
                <a:ea typeface="Arial"/>
                <a:cs typeface="Arial"/>
                <a:sym typeface="Arial"/>
              </a:rPr>
              <a:t>Random Forest</a:t>
            </a:r>
            <a:r>
              <a:rPr lang="it" sz="1200">
                <a:solidFill>
                  <a:srgbClr val="ECECF1"/>
                </a:solidFill>
                <a:latin typeface="Arial"/>
                <a:ea typeface="Arial"/>
                <a:cs typeface="Arial"/>
                <a:sym typeface="Arial"/>
              </a:rPr>
              <a:t>: </a:t>
            </a:r>
            <a:endParaRPr sz="1200">
              <a:solidFill>
                <a:srgbClr val="ECECF1"/>
              </a:solidFill>
              <a:latin typeface="Arial"/>
              <a:ea typeface="Arial"/>
              <a:cs typeface="Arial"/>
              <a:sym typeface="Arial"/>
            </a:endParaRPr>
          </a:p>
          <a:p>
            <a:pPr indent="-304800" lvl="1" marL="914400" rtl="0" algn="l">
              <a:spcBef>
                <a:spcPts val="0"/>
              </a:spcBef>
              <a:spcAft>
                <a:spcPts val="0"/>
              </a:spcAft>
              <a:buClr>
                <a:srgbClr val="ECECF1"/>
              </a:buClr>
              <a:buSzPts val="1200"/>
              <a:buFont typeface="Arial"/>
              <a:buChar char="○"/>
            </a:pPr>
            <a:r>
              <a:rPr lang="it" sz="1200">
                <a:solidFill>
                  <a:srgbClr val="ECECF1"/>
                </a:solidFill>
                <a:latin typeface="Arial"/>
                <a:ea typeface="Arial"/>
                <a:cs typeface="Arial"/>
                <a:sym typeface="Arial"/>
              </a:rPr>
              <a:t>{'bootstrap': False, 'max_depth': 20, 'min_samples_leaf': 4, 'min_samples_split': 10, 'n_estimators': 150}</a:t>
            </a:r>
            <a:endParaRPr sz="1200">
              <a:solidFill>
                <a:srgbClr val="ECECF1"/>
              </a:solidFill>
              <a:latin typeface="Arial"/>
              <a:ea typeface="Arial"/>
              <a:cs typeface="Arial"/>
              <a:sym typeface="Arial"/>
            </a:endParaRPr>
          </a:p>
          <a:p>
            <a:pPr indent="-304800" lvl="0" marL="457200" rtl="0" algn="l">
              <a:spcBef>
                <a:spcPts val="0"/>
              </a:spcBef>
              <a:spcAft>
                <a:spcPts val="0"/>
              </a:spcAft>
              <a:buClr>
                <a:srgbClr val="ECECF1"/>
              </a:buClr>
              <a:buSzPts val="1200"/>
              <a:buFont typeface="Arial"/>
              <a:buChar char="●"/>
            </a:pPr>
            <a:r>
              <a:rPr b="1" lang="it" sz="1200">
                <a:solidFill>
                  <a:srgbClr val="ECECF1"/>
                </a:solidFill>
                <a:latin typeface="Arial"/>
                <a:ea typeface="Arial"/>
                <a:cs typeface="Arial"/>
                <a:sym typeface="Arial"/>
              </a:rPr>
              <a:t>MPL</a:t>
            </a:r>
            <a:r>
              <a:rPr lang="it" sz="1200">
                <a:solidFill>
                  <a:srgbClr val="ECECF1"/>
                </a:solidFill>
                <a:latin typeface="Arial"/>
                <a:ea typeface="Arial"/>
                <a:cs typeface="Arial"/>
                <a:sym typeface="Arial"/>
              </a:rPr>
              <a:t>: </a:t>
            </a:r>
            <a:endParaRPr sz="1200">
              <a:solidFill>
                <a:srgbClr val="ECECF1"/>
              </a:solidFill>
              <a:latin typeface="Arial"/>
              <a:ea typeface="Arial"/>
              <a:cs typeface="Arial"/>
              <a:sym typeface="Arial"/>
            </a:endParaRPr>
          </a:p>
          <a:p>
            <a:pPr indent="-304800" lvl="1" marL="914400" rtl="0" algn="l">
              <a:spcBef>
                <a:spcPts val="0"/>
              </a:spcBef>
              <a:spcAft>
                <a:spcPts val="0"/>
              </a:spcAft>
              <a:buClr>
                <a:srgbClr val="ECECF1"/>
              </a:buClr>
              <a:buSzPts val="1200"/>
              <a:buFont typeface="Arial"/>
              <a:buChar char="○"/>
            </a:pPr>
            <a:r>
              <a:rPr lang="it" sz="1200">
                <a:solidFill>
                  <a:srgbClr val="ECECF1"/>
                </a:solidFill>
                <a:latin typeface="Arial"/>
                <a:ea typeface="Arial"/>
                <a:cs typeface="Arial"/>
                <a:sym typeface="Arial"/>
              </a:rPr>
              <a:t>{'alpha': 0.01, 'hidden_layer_sizes': (128, 64, 32), 'activation': 'tanh', 'batch_size': 64, 'learning_rate': 'adaptive', 'solver': 'lbfgs'}}</a:t>
            </a:r>
            <a:endParaRPr sz="1200">
              <a:solidFill>
                <a:srgbClr val="ECECF1"/>
              </a:solidFill>
              <a:latin typeface="Arial"/>
              <a:ea typeface="Arial"/>
              <a:cs typeface="Arial"/>
              <a:sym typeface="Arial"/>
            </a:endParaRPr>
          </a:p>
          <a:p>
            <a:pPr indent="0" lvl="0" marL="0" rtl="0" algn="l">
              <a:spcBef>
                <a:spcPts val="0"/>
              </a:spcBef>
              <a:spcAft>
                <a:spcPts val="0"/>
              </a:spcAft>
              <a:buNone/>
            </a:pPr>
            <a:r>
              <a:t/>
            </a:r>
            <a:endParaRPr sz="1200">
              <a:solidFill>
                <a:srgbClr val="ECECF1"/>
              </a:solidFill>
              <a:latin typeface="Arial"/>
              <a:ea typeface="Arial"/>
              <a:cs typeface="Arial"/>
              <a:sym typeface="Arial"/>
            </a:endParaRPr>
          </a:p>
          <a:p>
            <a:pPr indent="0" lvl="0" marL="0" rtl="0" algn="l">
              <a:spcBef>
                <a:spcPts val="0"/>
              </a:spcBef>
              <a:spcAft>
                <a:spcPts val="0"/>
              </a:spcAft>
              <a:buNone/>
            </a:pPr>
            <a:r>
              <a:rPr lang="it" sz="1200">
                <a:solidFill>
                  <a:srgbClr val="ECECF1"/>
                </a:solidFill>
                <a:latin typeface="Arial"/>
                <a:ea typeface="Arial"/>
                <a:cs typeface="Arial"/>
                <a:sym typeface="Arial"/>
              </a:rPr>
              <a:t>NB: </a:t>
            </a:r>
            <a:endParaRPr sz="1200">
              <a:solidFill>
                <a:srgbClr val="ECECF1"/>
              </a:solidFill>
              <a:latin typeface="Arial"/>
              <a:ea typeface="Arial"/>
              <a:cs typeface="Arial"/>
              <a:sym typeface="Arial"/>
            </a:endParaRPr>
          </a:p>
          <a:p>
            <a:pPr indent="0" lvl="0" marL="0" rtl="0" algn="l">
              <a:spcBef>
                <a:spcPts val="0"/>
              </a:spcBef>
              <a:spcAft>
                <a:spcPts val="0"/>
              </a:spcAft>
              <a:buNone/>
            </a:pPr>
            <a:r>
              <a:rPr lang="it" sz="1200">
                <a:solidFill>
                  <a:srgbClr val="ECECF1"/>
                </a:solidFill>
                <a:latin typeface="Arial"/>
                <a:ea typeface="Arial"/>
                <a:cs typeface="Arial"/>
                <a:sym typeface="Arial"/>
              </a:rPr>
              <a:t>We kept the parameter </a:t>
            </a:r>
            <a:r>
              <a:rPr b="1" i="1" lang="it" sz="1200">
                <a:solidFill>
                  <a:srgbClr val="ECECF1"/>
                </a:solidFill>
                <a:latin typeface="Arial"/>
                <a:ea typeface="Arial"/>
                <a:cs typeface="Arial"/>
                <a:sym typeface="Arial"/>
              </a:rPr>
              <a:t>random_state</a:t>
            </a:r>
            <a:r>
              <a:rPr lang="it" sz="1200">
                <a:solidFill>
                  <a:srgbClr val="ECECF1"/>
                </a:solidFill>
                <a:latin typeface="Arial"/>
                <a:ea typeface="Arial"/>
                <a:cs typeface="Arial"/>
                <a:sym typeface="Arial"/>
              </a:rPr>
              <a:t>=42 for all the models where the parameter was necessary.</a:t>
            </a:r>
            <a:endParaRPr sz="1200">
              <a:solidFill>
                <a:srgbClr val="ECECF1"/>
              </a:solidFill>
              <a:latin typeface="Arial"/>
              <a:ea typeface="Arial"/>
              <a:cs typeface="Arial"/>
              <a:sym typeface="Arial"/>
            </a:endParaRPr>
          </a:p>
          <a:p>
            <a:pPr indent="0" lvl="0" marL="0" rtl="0" algn="l">
              <a:spcBef>
                <a:spcPts val="0"/>
              </a:spcBef>
              <a:spcAft>
                <a:spcPts val="0"/>
              </a:spcAft>
              <a:buNone/>
            </a:pPr>
            <a:r>
              <a:rPr lang="it" sz="1200">
                <a:solidFill>
                  <a:srgbClr val="ECECF1"/>
                </a:solidFill>
                <a:latin typeface="Arial"/>
                <a:ea typeface="Arial"/>
                <a:cs typeface="Arial"/>
                <a:sym typeface="Arial"/>
              </a:rPr>
              <a:t>The parameter max_iter for the MLP model was set to 200.</a:t>
            </a:r>
            <a:endParaRPr sz="1200">
              <a:solidFill>
                <a:srgbClr val="ECECF1"/>
              </a:solidFill>
              <a:latin typeface="Arial"/>
              <a:ea typeface="Arial"/>
              <a:cs typeface="Arial"/>
              <a:sym typeface="Arial"/>
            </a:endParaRPr>
          </a:p>
          <a:p>
            <a:pPr indent="0" lvl="0" marL="0" rtl="0" algn="l">
              <a:spcBef>
                <a:spcPts val="0"/>
              </a:spcBef>
              <a:spcAft>
                <a:spcPts val="0"/>
              </a:spcAft>
              <a:buNone/>
            </a:pPr>
            <a: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500"/>
              </a:spcBef>
              <a:spcAft>
                <a:spcPts val="0"/>
              </a:spcAft>
              <a:buNone/>
            </a:pPr>
            <a:r>
              <a:t/>
            </a:r>
            <a:endParaRPr sz="1200">
              <a:solidFill>
                <a:schemeClr val="dk2"/>
              </a:solidFill>
              <a:latin typeface="Arial"/>
              <a:ea typeface="Arial"/>
              <a:cs typeface="Arial"/>
              <a:sym typeface="Arial"/>
            </a:endParaRPr>
          </a:p>
          <a:p>
            <a:pPr indent="0" lvl="0" marL="0" rtl="0" algn="l">
              <a:spcBef>
                <a:spcPts val="1500"/>
              </a:spcBef>
              <a:spcAft>
                <a:spcPts val="0"/>
              </a:spcAft>
              <a:buNone/>
            </a:pPr>
            <a:r>
              <a:t/>
            </a:r>
            <a:endParaRPr sz="1200">
              <a:solidFill>
                <a:srgbClr val="ECECF1"/>
              </a:solidFill>
              <a:latin typeface="Arial"/>
              <a:ea typeface="Arial"/>
              <a:cs typeface="Arial"/>
              <a:sym typeface="Arial"/>
            </a:endParaRPr>
          </a:p>
          <a:p>
            <a:pPr indent="0" lvl="0" marL="0" rtl="0" algn="l">
              <a:spcBef>
                <a:spcPts val="1600"/>
              </a:spcBef>
              <a:spcAft>
                <a:spcPts val="1600"/>
              </a:spcAft>
              <a:buNone/>
            </a:pPr>
            <a:r>
              <a:t/>
            </a:r>
            <a:endParaRPr/>
          </a:p>
        </p:txBody>
      </p:sp>
      <p:sp>
        <p:nvSpPr>
          <p:cNvPr id="361" name="Google Shape;36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1286300" y="270475"/>
            <a:ext cx="70389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Results</a:t>
            </a:r>
            <a:endParaRPr b="1"/>
          </a:p>
        </p:txBody>
      </p:sp>
      <p:sp>
        <p:nvSpPr>
          <p:cNvPr id="367" name="Google Shape;36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368" name="Google Shape;368;p32"/>
          <p:cNvPicPr preferRelativeResize="0"/>
          <p:nvPr/>
        </p:nvPicPr>
        <p:blipFill>
          <a:blip r:embed="rId3">
            <a:alphaModFix/>
          </a:blip>
          <a:stretch>
            <a:fillRect/>
          </a:stretch>
        </p:blipFill>
        <p:spPr>
          <a:xfrm>
            <a:off x="152400" y="852588"/>
            <a:ext cx="8839201" cy="1473650"/>
          </a:xfrm>
          <a:prstGeom prst="rect">
            <a:avLst/>
          </a:prstGeom>
          <a:noFill/>
          <a:ln>
            <a:noFill/>
          </a:ln>
        </p:spPr>
      </p:pic>
      <p:pic>
        <p:nvPicPr>
          <p:cNvPr id="369" name="Google Shape;369;p32"/>
          <p:cNvPicPr preferRelativeResize="0"/>
          <p:nvPr/>
        </p:nvPicPr>
        <p:blipFill>
          <a:blip r:embed="rId4">
            <a:alphaModFix/>
          </a:blip>
          <a:stretch>
            <a:fillRect/>
          </a:stretch>
        </p:blipFill>
        <p:spPr>
          <a:xfrm>
            <a:off x="2041013" y="2458375"/>
            <a:ext cx="5061965" cy="2485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type="title"/>
          </p:nvPr>
        </p:nvSpPr>
        <p:spPr>
          <a:xfrm>
            <a:off x="1052550" y="211200"/>
            <a:ext cx="7038900" cy="5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Results</a:t>
            </a:r>
            <a:endParaRPr b="1"/>
          </a:p>
        </p:txBody>
      </p:sp>
      <p:sp>
        <p:nvSpPr>
          <p:cNvPr id="375" name="Google Shape;37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376" name="Google Shape;376;p33"/>
          <p:cNvPicPr preferRelativeResize="0"/>
          <p:nvPr/>
        </p:nvPicPr>
        <p:blipFill>
          <a:blip r:embed="rId3">
            <a:alphaModFix/>
          </a:blip>
          <a:stretch>
            <a:fillRect/>
          </a:stretch>
        </p:blipFill>
        <p:spPr>
          <a:xfrm>
            <a:off x="331125" y="751800"/>
            <a:ext cx="3972998" cy="1950300"/>
          </a:xfrm>
          <a:prstGeom prst="rect">
            <a:avLst/>
          </a:prstGeom>
          <a:noFill/>
          <a:ln>
            <a:noFill/>
          </a:ln>
        </p:spPr>
      </p:pic>
      <p:pic>
        <p:nvPicPr>
          <p:cNvPr id="377" name="Google Shape;377;p33"/>
          <p:cNvPicPr preferRelativeResize="0"/>
          <p:nvPr/>
        </p:nvPicPr>
        <p:blipFill>
          <a:blip r:embed="rId4">
            <a:alphaModFix/>
          </a:blip>
          <a:stretch>
            <a:fillRect/>
          </a:stretch>
        </p:blipFill>
        <p:spPr>
          <a:xfrm>
            <a:off x="4813600" y="751800"/>
            <a:ext cx="3972637" cy="1950300"/>
          </a:xfrm>
          <a:prstGeom prst="rect">
            <a:avLst/>
          </a:prstGeom>
          <a:noFill/>
          <a:ln>
            <a:noFill/>
          </a:ln>
        </p:spPr>
      </p:pic>
      <p:pic>
        <p:nvPicPr>
          <p:cNvPr id="378" name="Google Shape;378;p33"/>
          <p:cNvPicPr preferRelativeResize="0"/>
          <p:nvPr/>
        </p:nvPicPr>
        <p:blipFill>
          <a:blip r:embed="rId5">
            <a:alphaModFix/>
          </a:blip>
          <a:stretch>
            <a:fillRect/>
          </a:stretch>
        </p:blipFill>
        <p:spPr>
          <a:xfrm>
            <a:off x="2585725" y="2827150"/>
            <a:ext cx="3972557" cy="195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1297500" y="312100"/>
            <a:ext cx="7038900" cy="4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Results</a:t>
            </a:r>
            <a:endParaRPr b="1"/>
          </a:p>
        </p:txBody>
      </p:sp>
      <p:sp>
        <p:nvSpPr>
          <p:cNvPr id="384" name="Google Shape;38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385" name="Google Shape;385;p34"/>
          <p:cNvPicPr preferRelativeResize="0"/>
          <p:nvPr/>
        </p:nvPicPr>
        <p:blipFill>
          <a:blip r:embed="rId3">
            <a:alphaModFix/>
          </a:blip>
          <a:stretch>
            <a:fillRect/>
          </a:stretch>
        </p:blipFill>
        <p:spPr>
          <a:xfrm>
            <a:off x="748038" y="789400"/>
            <a:ext cx="3467100" cy="2080260"/>
          </a:xfrm>
          <a:prstGeom prst="rect">
            <a:avLst/>
          </a:prstGeom>
          <a:noFill/>
          <a:ln>
            <a:noFill/>
          </a:ln>
        </p:spPr>
      </p:pic>
      <p:pic>
        <p:nvPicPr>
          <p:cNvPr id="386" name="Google Shape;386;p34"/>
          <p:cNvPicPr preferRelativeResize="0"/>
          <p:nvPr/>
        </p:nvPicPr>
        <p:blipFill>
          <a:blip r:embed="rId4">
            <a:alphaModFix/>
          </a:blip>
          <a:stretch>
            <a:fillRect/>
          </a:stretch>
        </p:blipFill>
        <p:spPr>
          <a:xfrm>
            <a:off x="4869300" y="789400"/>
            <a:ext cx="3467101" cy="2080250"/>
          </a:xfrm>
          <a:prstGeom prst="rect">
            <a:avLst/>
          </a:prstGeom>
          <a:noFill/>
          <a:ln>
            <a:noFill/>
          </a:ln>
        </p:spPr>
      </p:pic>
      <p:pic>
        <p:nvPicPr>
          <p:cNvPr id="387" name="Google Shape;387;p34"/>
          <p:cNvPicPr preferRelativeResize="0"/>
          <p:nvPr/>
        </p:nvPicPr>
        <p:blipFill>
          <a:blip r:embed="rId5">
            <a:alphaModFix/>
          </a:blip>
          <a:stretch>
            <a:fillRect/>
          </a:stretch>
        </p:blipFill>
        <p:spPr>
          <a:xfrm>
            <a:off x="748050" y="2976575"/>
            <a:ext cx="3467101" cy="2080250"/>
          </a:xfrm>
          <a:prstGeom prst="rect">
            <a:avLst/>
          </a:prstGeom>
          <a:noFill/>
          <a:ln>
            <a:noFill/>
          </a:ln>
        </p:spPr>
      </p:pic>
      <p:pic>
        <p:nvPicPr>
          <p:cNvPr id="388" name="Google Shape;388;p34"/>
          <p:cNvPicPr preferRelativeResize="0"/>
          <p:nvPr/>
        </p:nvPicPr>
        <p:blipFill>
          <a:blip r:embed="rId6">
            <a:alphaModFix/>
          </a:blip>
          <a:stretch>
            <a:fillRect/>
          </a:stretch>
        </p:blipFill>
        <p:spPr>
          <a:xfrm>
            <a:off x="4869300" y="2976575"/>
            <a:ext cx="3467101" cy="208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5"/>
          <p:cNvSpPr txBox="1"/>
          <p:nvPr>
            <p:ph type="title"/>
          </p:nvPr>
        </p:nvSpPr>
        <p:spPr>
          <a:xfrm>
            <a:off x="1297500" y="259275"/>
            <a:ext cx="7038900" cy="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Results</a:t>
            </a:r>
            <a:endParaRPr b="1"/>
          </a:p>
        </p:txBody>
      </p:sp>
      <p:sp>
        <p:nvSpPr>
          <p:cNvPr id="394" name="Google Shape;39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395" name="Google Shape;395;p35"/>
          <p:cNvSpPr txBox="1"/>
          <p:nvPr/>
        </p:nvSpPr>
        <p:spPr>
          <a:xfrm>
            <a:off x="597063" y="701775"/>
            <a:ext cx="2298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KNN</a:t>
            </a:r>
            <a:r>
              <a:rPr b="1" lang="it" sz="1000">
                <a:solidFill>
                  <a:schemeClr val="lt1"/>
                </a:solidFill>
              </a:rPr>
              <a:t> ROC Curve</a:t>
            </a:r>
            <a:endParaRPr b="1" sz="1000">
              <a:solidFill>
                <a:schemeClr val="lt1"/>
              </a:solidFill>
            </a:endParaRPr>
          </a:p>
        </p:txBody>
      </p:sp>
      <p:pic>
        <p:nvPicPr>
          <p:cNvPr id="396" name="Google Shape;396;p35"/>
          <p:cNvPicPr preferRelativeResize="0"/>
          <p:nvPr/>
        </p:nvPicPr>
        <p:blipFill>
          <a:blip r:embed="rId3">
            <a:alphaModFix/>
          </a:blip>
          <a:stretch>
            <a:fillRect/>
          </a:stretch>
        </p:blipFill>
        <p:spPr>
          <a:xfrm>
            <a:off x="545313" y="1008813"/>
            <a:ext cx="2401475" cy="1801111"/>
          </a:xfrm>
          <a:prstGeom prst="rect">
            <a:avLst/>
          </a:prstGeom>
          <a:noFill/>
          <a:ln>
            <a:noFill/>
          </a:ln>
        </p:spPr>
      </p:pic>
      <p:pic>
        <p:nvPicPr>
          <p:cNvPr id="397" name="Google Shape;397;p35"/>
          <p:cNvPicPr preferRelativeResize="0"/>
          <p:nvPr/>
        </p:nvPicPr>
        <p:blipFill>
          <a:blip r:embed="rId4">
            <a:alphaModFix/>
          </a:blip>
          <a:stretch>
            <a:fillRect/>
          </a:stretch>
        </p:blipFill>
        <p:spPr>
          <a:xfrm>
            <a:off x="3327625" y="1000850"/>
            <a:ext cx="2401445" cy="1801100"/>
          </a:xfrm>
          <a:prstGeom prst="rect">
            <a:avLst/>
          </a:prstGeom>
          <a:noFill/>
          <a:ln>
            <a:noFill/>
          </a:ln>
        </p:spPr>
      </p:pic>
      <p:sp>
        <p:nvSpPr>
          <p:cNvPr id="398" name="Google Shape;398;p35"/>
          <p:cNvSpPr txBox="1"/>
          <p:nvPr/>
        </p:nvSpPr>
        <p:spPr>
          <a:xfrm>
            <a:off x="3021663" y="735375"/>
            <a:ext cx="2488800" cy="2715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b="1" lang="it" sz="1000">
                <a:solidFill>
                  <a:schemeClr val="lt1"/>
                </a:solidFill>
              </a:rPr>
              <a:t>Gradient Boosting ROC Curve</a:t>
            </a:r>
            <a:endParaRPr b="1" sz="1000">
              <a:solidFill>
                <a:schemeClr val="lt1"/>
              </a:solidFill>
              <a:latin typeface="Lato"/>
              <a:ea typeface="Lato"/>
              <a:cs typeface="Lato"/>
              <a:sym typeface="Lato"/>
            </a:endParaRPr>
          </a:p>
        </p:txBody>
      </p:sp>
      <p:sp>
        <p:nvSpPr>
          <p:cNvPr id="399" name="Google Shape;399;p35"/>
          <p:cNvSpPr txBox="1"/>
          <p:nvPr/>
        </p:nvSpPr>
        <p:spPr>
          <a:xfrm>
            <a:off x="5847600" y="735375"/>
            <a:ext cx="2488800" cy="271500"/>
          </a:xfrm>
          <a:prstGeom prst="rect">
            <a:avLst/>
          </a:prstGeom>
          <a:noFill/>
          <a:ln>
            <a:noFill/>
          </a:ln>
        </p:spPr>
        <p:txBody>
          <a:bodyPr anchorCtr="0" anchor="ctr" bIns="91425" lIns="91425" spcFirstLastPara="1" rIns="91425" wrap="square" tIns="91425">
            <a:noAutofit/>
          </a:bodyPr>
          <a:lstStyle/>
          <a:p>
            <a:pPr indent="457200" lvl="0" marL="0" rtl="0" algn="ctr">
              <a:spcBef>
                <a:spcPts val="0"/>
              </a:spcBef>
              <a:spcAft>
                <a:spcPts val="0"/>
              </a:spcAft>
              <a:buNone/>
            </a:pPr>
            <a:r>
              <a:rPr b="1" lang="it" sz="1000">
                <a:solidFill>
                  <a:schemeClr val="lt1"/>
                </a:solidFill>
              </a:rPr>
              <a:t>Decision Tree ROC Curve</a:t>
            </a:r>
            <a:endParaRPr b="1" sz="700">
              <a:solidFill>
                <a:schemeClr val="lt1"/>
              </a:solidFill>
              <a:latin typeface="Lato"/>
              <a:ea typeface="Lato"/>
              <a:cs typeface="Lato"/>
              <a:sym typeface="Lato"/>
            </a:endParaRPr>
          </a:p>
        </p:txBody>
      </p:sp>
      <p:pic>
        <p:nvPicPr>
          <p:cNvPr id="400" name="Google Shape;400;p35"/>
          <p:cNvPicPr preferRelativeResize="0"/>
          <p:nvPr/>
        </p:nvPicPr>
        <p:blipFill>
          <a:blip r:embed="rId5">
            <a:alphaModFix/>
          </a:blip>
          <a:stretch>
            <a:fillRect/>
          </a:stretch>
        </p:blipFill>
        <p:spPr>
          <a:xfrm>
            <a:off x="6109888" y="977425"/>
            <a:ext cx="2488800" cy="1801100"/>
          </a:xfrm>
          <a:prstGeom prst="rect">
            <a:avLst/>
          </a:prstGeom>
          <a:noFill/>
          <a:ln>
            <a:noFill/>
          </a:ln>
        </p:spPr>
      </p:pic>
      <p:sp>
        <p:nvSpPr>
          <p:cNvPr id="401" name="Google Shape;401;p35"/>
          <p:cNvSpPr txBox="1"/>
          <p:nvPr/>
        </p:nvSpPr>
        <p:spPr>
          <a:xfrm>
            <a:off x="1297500" y="2804925"/>
            <a:ext cx="3000000" cy="3387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b="1" lang="it" sz="1000">
                <a:solidFill>
                  <a:schemeClr val="lt1"/>
                </a:solidFill>
              </a:rPr>
              <a:t>Random Forest ROC Curve</a:t>
            </a:r>
            <a:endParaRPr b="1" sz="1100"/>
          </a:p>
        </p:txBody>
      </p:sp>
      <p:pic>
        <p:nvPicPr>
          <p:cNvPr id="402" name="Google Shape;402;p35"/>
          <p:cNvPicPr preferRelativeResize="0"/>
          <p:nvPr/>
        </p:nvPicPr>
        <p:blipFill>
          <a:blip r:embed="rId6">
            <a:alphaModFix/>
          </a:blip>
          <a:stretch>
            <a:fillRect/>
          </a:stretch>
        </p:blipFill>
        <p:spPr>
          <a:xfrm>
            <a:off x="1744137" y="3083350"/>
            <a:ext cx="2631293" cy="1973474"/>
          </a:xfrm>
          <a:prstGeom prst="rect">
            <a:avLst/>
          </a:prstGeom>
          <a:noFill/>
          <a:ln>
            <a:noFill/>
          </a:ln>
        </p:spPr>
      </p:pic>
      <p:sp>
        <p:nvSpPr>
          <p:cNvPr id="403" name="Google Shape;403;p35"/>
          <p:cNvSpPr txBox="1"/>
          <p:nvPr/>
        </p:nvSpPr>
        <p:spPr>
          <a:xfrm>
            <a:off x="4572000" y="2804925"/>
            <a:ext cx="3000000" cy="3387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None/>
            </a:pPr>
            <a:r>
              <a:rPr b="1" lang="it" sz="1000">
                <a:solidFill>
                  <a:schemeClr val="lt1"/>
                </a:solidFill>
              </a:rPr>
              <a:t>MLP ROC Curve</a:t>
            </a:r>
            <a:endParaRPr b="1" sz="1100"/>
          </a:p>
        </p:txBody>
      </p:sp>
      <p:pic>
        <p:nvPicPr>
          <p:cNvPr id="404" name="Google Shape;404;p35"/>
          <p:cNvPicPr preferRelativeResize="0"/>
          <p:nvPr/>
        </p:nvPicPr>
        <p:blipFill>
          <a:blip r:embed="rId7">
            <a:alphaModFix/>
          </a:blip>
          <a:stretch>
            <a:fillRect/>
          </a:stretch>
        </p:blipFill>
        <p:spPr>
          <a:xfrm>
            <a:off x="4997437" y="3067450"/>
            <a:ext cx="2673725" cy="2005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297500" y="393750"/>
            <a:ext cx="6315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Dataset Introduction</a:t>
            </a:r>
            <a:endParaRPr b="1"/>
          </a:p>
        </p:txBody>
      </p:sp>
      <p:sp>
        <p:nvSpPr>
          <p:cNvPr id="238" name="Google Shape;238;p18"/>
          <p:cNvSpPr txBox="1"/>
          <p:nvPr>
            <p:ph idx="1" type="body"/>
          </p:nvPr>
        </p:nvSpPr>
        <p:spPr>
          <a:xfrm>
            <a:off x="1002000" y="1018000"/>
            <a:ext cx="7629900" cy="34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Arial"/>
                <a:ea typeface="Arial"/>
                <a:cs typeface="Arial"/>
                <a:sym typeface="Arial"/>
              </a:rPr>
              <a:t>The dataset used for this project is available at the following link:</a:t>
            </a:r>
            <a:endParaRPr sz="1200">
              <a:latin typeface="Arial"/>
              <a:ea typeface="Arial"/>
              <a:cs typeface="Arial"/>
              <a:sym typeface="Arial"/>
            </a:endParaRPr>
          </a:p>
          <a:p>
            <a:pPr indent="0" lvl="0" marL="0" rtl="0" algn="l">
              <a:spcBef>
                <a:spcPts val="1600"/>
              </a:spcBef>
              <a:spcAft>
                <a:spcPts val="0"/>
              </a:spcAft>
              <a:buNone/>
            </a:pPr>
            <a:r>
              <a:rPr b="1" lang="it" sz="1200" u="sng">
                <a:solidFill>
                  <a:schemeClr val="hlink"/>
                </a:solidFill>
                <a:latin typeface="Arial"/>
                <a:ea typeface="Arial"/>
                <a:cs typeface="Arial"/>
                <a:sym typeface="Arial"/>
                <a:hlinkClick r:id="rId3"/>
              </a:rPr>
              <a:t>https://www.kaggle.com/datasets/sanjanchaudhari/loan-prediction-based-on-customer-behavior</a:t>
            </a:r>
            <a:endParaRPr b="1" sz="1200">
              <a:latin typeface="Arial"/>
              <a:ea typeface="Arial"/>
              <a:cs typeface="Arial"/>
              <a:sym typeface="Arial"/>
            </a:endParaRPr>
          </a:p>
          <a:p>
            <a:pPr indent="0" lvl="0" marL="0" rtl="0" algn="l">
              <a:spcBef>
                <a:spcPts val="1600"/>
              </a:spcBef>
              <a:spcAft>
                <a:spcPts val="0"/>
              </a:spcAft>
              <a:buNone/>
            </a:pPr>
            <a:r>
              <a:rPr lang="it" sz="1200">
                <a:latin typeface="Arial"/>
                <a:ea typeface="Arial"/>
                <a:cs typeface="Arial"/>
                <a:sym typeface="Arial"/>
              </a:rPr>
              <a:t>While the GitHub link to the project can be found</a:t>
            </a:r>
            <a:r>
              <a:rPr lang="it" sz="1200">
                <a:latin typeface="Arial"/>
                <a:ea typeface="Arial"/>
                <a:cs typeface="Arial"/>
                <a:sym typeface="Arial"/>
              </a:rPr>
              <a:t> at the following link:</a:t>
            </a:r>
            <a:endParaRPr sz="1200">
              <a:latin typeface="Arial"/>
              <a:ea typeface="Arial"/>
              <a:cs typeface="Arial"/>
              <a:sym typeface="Arial"/>
            </a:endParaRPr>
          </a:p>
          <a:p>
            <a:pPr indent="0" lvl="0" marL="0" rtl="0" algn="l">
              <a:spcBef>
                <a:spcPts val="1600"/>
              </a:spcBef>
              <a:spcAft>
                <a:spcPts val="0"/>
              </a:spcAft>
              <a:buNone/>
            </a:pPr>
            <a:r>
              <a:rPr lang="it" sz="1200" u="sng">
                <a:solidFill>
                  <a:schemeClr val="hlink"/>
                </a:solidFill>
                <a:latin typeface="Arial"/>
                <a:ea typeface="Arial"/>
                <a:cs typeface="Arial"/>
                <a:sym typeface="Arial"/>
                <a:hlinkClick r:id="rId4"/>
              </a:rPr>
              <a:t>https://github.com/davoidadmin/LoanPredictionMLProject2</a:t>
            </a:r>
            <a:endParaRPr sz="1200">
              <a:latin typeface="Arial"/>
              <a:ea typeface="Arial"/>
              <a:cs typeface="Arial"/>
              <a:sym typeface="Arial"/>
            </a:endParaRPr>
          </a:p>
          <a:p>
            <a:pPr indent="0" lvl="0" marL="0" rtl="0" algn="l">
              <a:spcBef>
                <a:spcPts val="1600"/>
              </a:spcBef>
              <a:spcAft>
                <a:spcPts val="0"/>
              </a:spcAft>
              <a:buNone/>
            </a:pPr>
            <a:r>
              <a:rPr b="1" i="1" lang="it" sz="1500">
                <a:latin typeface="Arial"/>
                <a:ea typeface="Arial"/>
                <a:cs typeface="Arial"/>
                <a:sym typeface="Arial"/>
              </a:rPr>
              <a:t>Dataset general description</a:t>
            </a:r>
            <a:endParaRPr b="1" i="1" sz="1500">
              <a:latin typeface="Arial"/>
              <a:ea typeface="Arial"/>
              <a:cs typeface="Arial"/>
              <a:sym typeface="Arial"/>
            </a:endParaRPr>
          </a:p>
          <a:p>
            <a:pPr indent="0" lvl="0" marL="0" rtl="0" algn="l">
              <a:spcBef>
                <a:spcPts val="1600"/>
              </a:spcBef>
              <a:spcAft>
                <a:spcPts val="0"/>
              </a:spcAft>
              <a:buNone/>
            </a:pPr>
            <a:r>
              <a:rPr lang="it" sz="1200">
                <a:solidFill>
                  <a:schemeClr val="dk2"/>
                </a:solidFill>
                <a:latin typeface="Arial"/>
                <a:ea typeface="Arial"/>
                <a:cs typeface="Arial"/>
                <a:sym typeface="Arial"/>
              </a:rPr>
              <a:t>The Dataset is composed by a set of demographic and financial information about clients that required a Loan. The aim of the classification task is to predict if the client is gonna be able to repay the Loan (target variable “Risk Flag”=0) or not (“Risk Flag”=1).</a:t>
            </a:r>
            <a:endParaRPr sz="1200">
              <a:solidFill>
                <a:schemeClr val="dk2"/>
              </a:solidFill>
              <a:latin typeface="Arial"/>
              <a:ea typeface="Arial"/>
              <a:cs typeface="Arial"/>
              <a:sym typeface="Arial"/>
            </a:endParaRPr>
          </a:p>
          <a:p>
            <a:pPr indent="0" lvl="0" marL="0" rtl="0" algn="l">
              <a:spcBef>
                <a:spcPts val="1600"/>
              </a:spcBef>
              <a:spcAft>
                <a:spcPts val="0"/>
              </a:spcAft>
              <a:buNone/>
            </a:pPr>
            <a:r>
              <a:rPr lang="it" sz="1200">
                <a:solidFill>
                  <a:schemeClr val="dk2"/>
                </a:solidFill>
                <a:latin typeface="Arial"/>
                <a:ea typeface="Arial"/>
                <a:cs typeface="Arial"/>
                <a:sym typeface="Arial"/>
              </a:rPr>
              <a:t>This Dataset contains 252.000 rows in total and 13 Features.</a:t>
            </a:r>
            <a:endParaRPr sz="1200">
              <a:solidFill>
                <a:schemeClr val="dk2"/>
              </a:solidFill>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39" name="Google Shape;23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1286300" y="214350"/>
            <a:ext cx="7038900" cy="7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Results</a:t>
            </a:r>
            <a:endParaRPr b="1"/>
          </a:p>
        </p:txBody>
      </p:sp>
      <p:sp>
        <p:nvSpPr>
          <p:cNvPr id="410" name="Google Shape;41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411" name="Google Shape;411;p36"/>
          <p:cNvSpPr txBox="1"/>
          <p:nvPr/>
        </p:nvSpPr>
        <p:spPr>
          <a:xfrm>
            <a:off x="3138275" y="682850"/>
            <a:ext cx="287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GB</a:t>
            </a:r>
            <a:r>
              <a:rPr b="1" lang="it" sz="1000">
                <a:solidFill>
                  <a:schemeClr val="lt1"/>
                </a:solidFill>
              </a:rPr>
              <a:t> UnderSampled ROC Curve</a:t>
            </a:r>
            <a:r>
              <a:rPr lang="it" sz="1000">
                <a:solidFill>
                  <a:schemeClr val="lt1"/>
                </a:solidFill>
              </a:rPr>
              <a:t> </a:t>
            </a:r>
            <a:endParaRPr sz="1000">
              <a:solidFill>
                <a:schemeClr val="lt1"/>
              </a:solidFill>
            </a:endParaRPr>
          </a:p>
        </p:txBody>
      </p:sp>
      <p:pic>
        <p:nvPicPr>
          <p:cNvPr id="412" name="Google Shape;412;p36"/>
          <p:cNvPicPr preferRelativeResize="0"/>
          <p:nvPr/>
        </p:nvPicPr>
        <p:blipFill>
          <a:blip r:embed="rId3">
            <a:alphaModFix/>
          </a:blip>
          <a:stretch>
            <a:fillRect/>
          </a:stretch>
        </p:blipFill>
        <p:spPr>
          <a:xfrm>
            <a:off x="3374975" y="1021525"/>
            <a:ext cx="2401200" cy="1800000"/>
          </a:xfrm>
          <a:prstGeom prst="rect">
            <a:avLst/>
          </a:prstGeom>
          <a:noFill/>
          <a:ln>
            <a:noFill/>
          </a:ln>
        </p:spPr>
      </p:pic>
      <p:pic>
        <p:nvPicPr>
          <p:cNvPr id="413" name="Google Shape;413;p36"/>
          <p:cNvPicPr preferRelativeResize="0"/>
          <p:nvPr/>
        </p:nvPicPr>
        <p:blipFill>
          <a:blip r:embed="rId4">
            <a:alphaModFix/>
          </a:blip>
          <a:stretch>
            <a:fillRect/>
          </a:stretch>
        </p:blipFill>
        <p:spPr>
          <a:xfrm>
            <a:off x="600575" y="1021525"/>
            <a:ext cx="2401200" cy="1800000"/>
          </a:xfrm>
          <a:prstGeom prst="rect">
            <a:avLst/>
          </a:prstGeom>
          <a:noFill/>
          <a:ln>
            <a:noFill/>
          </a:ln>
        </p:spPr>
      </p:pic>
      <p:sp>
        <p:nvSpPr>
          <p:cNvPr id="414" name="Google Shape;414;p36"/>
          <p:cNvSpPr txBox="1"/>
          <p:nvPr/>
        </p:nvSpPr>
        <p:spPr>
          <a:xfrm>
            <a:off x="652175" y="682850"/>
            <a:ext cx="2298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KNN Undersampled ROC Curve</a:t>
            </a:r>
            <a:endParaRPr b="1" sz="1000">
              <a:solidFill>
                <a:schemeClr val="lt1"/>
              </a:solidFill>
            </a:endParaRPr>
          </a:p>
        </p:txBody>
      </p:sp>
      <p:pic>
        <p:nvPicPr>
          <p:cNvPr id="415" name="Google Shape;415;p36"/>
          <p:cNvPicPr preferRelativeResize="0"/>
          <p:nvPr/>
        </p:nvPicPr>
        <p:blipFill>
          <a:blip r:embed="rId5">
            <a:alphaModFix/>
          </a:blip>
          <a:stretch>
            <a:fillRect/>
          </a:stretch>
        </p:blipFill>
        <p:spPr>
          <a:xfrm>
            <a:off x="6149375" y="1021525"/>
            <a:ext cx="2401200" cy="1800000"/>
          </a:xfrm>
          <a:prstGeom prst="rect">
            <a:avLst/>
          </a:prstGeom>
          <a:noFill/>
          <a:ln>
            <a:noFill/>
          </a:ln>
        </p:spPr>
      </p:pic>
      <p:sp>
        <p:nvSpPr>
          <p:cNvPr id="416" name="Google Shape;416;p36"/>
          <p:cNvSpPr txBox="1"/>
          <p:nvPr/>
        </p:nvSpPr>
        <p:spPr>
          <a:xfrm>
            <a:off x="5659013" y="682838"/>
            <a:ext cx="338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DT UnderSampled ROC Curve </a:t>
            </a:r>
            <a:endParaRPr b="1" sz="1000">
              <a:solidFill>
                <a:schemeClr val="lt1"/>
              </a:solidFill>
            </a:endParaRPr>
          </a:p>
        </p:txBody>
      </p:sp>
      <p:pic>
        <p:nvPicPr>
          <p:cNvPr id="417" name="Google Shape;417;p36"/>
          <p:cNvPicPr preferRelativeResize="0"/>
          <p:nvPr/>
        </p:nvPicPr>
        <p:blipFill>
          <a:blip r:embed="rId6">
            <a:alphaModFix/>
          </a:blip>
          <a:stretch>
            <a:fillRect/>
          </a:stretch>
        </p:blipFill>
        <p:spPr>
          <a:xfrm>
            <a:off x="1854175" y="3105850"/>
            <a:ext cx="2401200" cy="1800000"/>
          </a:xfrm>
          <a:prstGeom prst="rect">
            <a:avLst/>
          </a:prstGeom>
          <a:noFill/>
          <a:ln>
            <a:noFill/>
          </a:ln>
        </p:spPr>
      </p:pic>
      <p:pic>
        <p:nvPicPr>
          <p:cNvPr id="418" name="Google Shape;418;p36"/>
          <p:cNvPicPr preferRelativeResize="0"/>
          <p:nvPr/>
        </p:nvPicPr>
        <p:blipFill>
          <a:blip r:embed="rId7">
            <a:alphaModFix/>
          </a:blip>
          <a:stretch>
            <a:fillRect/>
          </a:stretch>
        </p:blipFill>
        <p:spPr>
          <a:xfrm>
            <a:off x="4572000" y="3105850"/>
            <a:ext cx="2401200" cy="1800000"/>
          </a:xfrm>
          <a:prstGeom prst="rect">
            <a:avLst/>
          </a:prstGeom>
          <a:noFill/>
          <a:ln>
            <a:noFill/>
          </a:ln>
        </p:spPr>
      </p:pic>
      <p:sp>
        <p:nvSpPr>
          <p:cNvPr id="419" name="Google Shape;419;p36"/>
          <p:cNvSpPr txBox="1"/>
          <p:nvPr/>
        </p:nvSpPr>
        <p:spPr>
          <a:xfrm>
            <a:off x="1311325" y="2767150"/>
            <a:ext cx="3486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Random Forest UnderSampled ROC Curve</a:t>
            </a:r>
            <a:endParaRPr b="1" sz="1100"/>
          </a:p>
        </p:txBody>
      </p:sp>
      <p:sp>
        <p:nvSpPr>
          <p:cNvPr id="420" name="Google Shape;420;p36"/>
          <p:cNvSpPr txBox="1"/>
          <p:nvPr/>
        </p:nvSpPr>
        <p:spPr>
          <a:xfrm>
            <a:off x="4436275" y="276715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000">
                <a:solidFill>
                  <a:schemeClr val="lt1"/>
                </a:solidFill>
              </a:rPr>
              <a:t>MLP UnderSampled ROC Curve</a:t>
            </a:r>
            <a:endParaRPr b="1" sz="1100"/>
          </a:p>
        </p:txBody>
      </p:sp>
      <p:pic>
        <p:nvPicPr>
          <p:cNvPr id="421" name="Google Shape;421;p36"/>
          <p:cNvPicPr preferRelativeResize="0"/>
          <p:nvPr/>
        </p:nvPicPr>
        <p:blipFill>
          <a:blip r:embed="rId4">
            <a:alphaModFix/>
          </a:blip>
          <a:stretch>
            <a:fillRect/>
          </a:stretch>
        </p:blipFill>
        <p:spPr>
          <a:xfrm>
            <a:off x="600575" y="1021525"/>
            <a:ext cx="2401200" cy="180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7"/>
          <p:cNvSpPr txBox="1"/>
          <p:nvPr>
            <p:ph type="title"/>
          </p:nvPr>
        </p:nvSpPr>
        <p:spPr>
          <a:xfrm>
            <a:off x="1268650" y="191725"/>
            <a:ext cx="7038900" cy="4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Explanation for Best Model (MLP)</a:t>
            </a:r>
            <a:endParaRPr b="1"/>
          </a:p>
        </p:txBody>
      </p:sp>
      <p:sp>
        <p:nvSpPr>
          <p:cNvPr id="427" name="Google Shape;42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428" name="Google Shape;428;p37"/>
          <p:cNvPicPr preferRelativeResize="0"/>
          <p:nvPr/>
        </p:nvPicPr>
        <p:blipFill>
          <a:blip r:embed="rId3">
            <a:alphaModFix/>
          </a:blip>
          <a:stretch>
            <a:fillRect/>
          </a:stretch>
        </p:blipFill>
        <p:spPr>
          <a:xfrm>
            <a:off x="415224" y="921237"/>
            <a:ext cx="3747598" cy="1839600"/>
          </a:xfrm>
          <a:prstGeom prst="rect">
            <a:avLst/>
          </a:prstGeom>
          <a:noFill/>
          <a:ln>
            <a:noFill/>
          </a:ln>
        </p:spPr>
      </p:pic>
      <p:pic>
        <p:nvPicPr>
          <p:cNvPr id="429" name="Google Shape;429;p37"/>
          <p:cNvPicPr preferRelativeResize="0"/>
          <p:nvPr/>
        </p:nvPicPr>
        <p:blipFill>
          <a:blip r:embed="rId4">
            <a:alphaModFix/>
          </a:blip>
          <a:stretch>
            <a:fillRect/>
          </a:stretch>
        </p:blipFill>
        <p:spPr>
          <a:xfrm>
            <a:off x="4637600" y="920763"/>
            <a:ext cx="3749349" cy="1840525"/>
          </a:xfrm>
          <a:prstGeom prst="rect">
            <a:avLst/>
          </a:prstGeom>
          <a:noFill/>
          <a:ln>
            <a:noFill/>
          </a:ln>
        </p:spPr>
      </p:pic>
      <p:pic>
        <p:nvPicPr>
          <p:cNvPr id="430" name="Google Shape;430;p37"/>
          <p:cNvPicPr preferRelativeResize="0"/>
          <p:nvPr/>
        </p:nvPicPr>
        <p:blipFill>
          <a:blip r:embed="rId5">
            <a:alphaModFix/>
          </a:blip>
          <a:stretch>
            <a:fillRect/>
          </a:stretch>
        </p:blipFill>
        <p:spPr>
          <a:xfrm>
            <a:off x="4638475" y="3151275"/>
            <a:ext cx="3747602" cy="1839600"/>
          </a:xfrm>
          <a:prstGeom prst="rect">
            <a:avLst/>
          </a:prstGeom>
          <a:noFill/>
          <a:ln>
            <a:noFill/>
          </a:ln>
        </p:spPr>
      </p:pic>
      <p:pic>
        <p:nvPicPr>
          <p:cNvPr id="431" name="Google Shape;431;p37"/>
          <p:cNvPicPr preferRelativeResize="0"/>
          <p:nvPr/>
        </p:nvPicPr>
        <p:blipFill>
          <a:blip r:embed="rId6">
            <a:alphaModFix/>
          </a:blip>
          <a:stretch>
            <a:fillRect/>
          </a:stretch>
        </p:blipFill>
        <p:spPr>
          <a:xfrm>
            <a:off x="415225" y="3151275"/>
            <a:ext cx="3747602" cy="1839600"/>
          </a:xfrm>
          <a:prstGeom prst="rect">
            <a:avLst/>
          </a:prstGeom>
          <a:noFill/>
          <a:ln>
            <a:noFill/>
          </a:ln>
        </p:spPr>
      </p:pic>
      <p:sp>
        <p:nvSpPr>
          <p:cNvPr id="432" name="Google Shape;432;p37"/>
          <p:cNvSpPr txBox="1"/>
          <p:nvPr/>
        </p:nvSpPr>
        <p:spPr>
          <a:xfrm>
            <a:off x="1081450" y="585325"/>
            <a:ext cx="25059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200">
                <a:solidFill>
                  <a:schemeClr val="lt1"/>
                </a:solidFill>
              </a:rPr>
              <a:t>SHAP Bee Plot for Class 0</a:t>
            </a:r>
            <a:endParaRPr b="1" sz="1200">
              <a:solidFill>
                <a:schemeClr val="lt1"/>
              </a:solidFill>
            </a:endParaRPr>
          </a:p>
        </p:txBody>
      </p:sp>
      <p:sp>
        <p:nvSpPr>
          <p:cNvPr id="433" name="Google Shape;433;p37"/>
          <p:cNvSpPr txBox="1"/>
          <p:nvPr/>
        </p:nvSpPr>
        <p:spPr>
          <a:xfrm>
            <a:off x="5272825" y="585325"/>
            <a:ext cx="24789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200">
                <a:solidFill>
                  <a:schemeClr val="lt1"/>
                </a:solidFill>
              </a:rPr>
              <a:t>SHAP Bee Plot for Class 1</a:t>
            </a:r>
            <a:endParaRPr b="1" sz="1200">
              <a:solidFill>
                <a:schemeClr val="lt1"/>
              </a:solidFill>
            </a:endParaRPr>
          </a:p>
        </p:txBody>
      </p:sp>
      <p:sp>
        <p:nvSpPr>
          <p:cNvPr id="434" name="Google Shape;434;p37"/>
          <p:cNvSpPr txBox="1"/>
          <p:nvPr/>
        </p:nvSpPr>
        <p:spPr>
          <a:xfrm>
            <a:off x="789700" y="2806377"/>
            <a:ext cx="3089400" cy="2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200">
                <a:solidFill>
                  <a:schemeClr val="lt1"/>
                </a:solidFill>
              </a:rPr>
              <a:t>SHAP Force Plot for a Class 0 Sample</a:t>
            </a:r>
            <a:endParaRPr b="1" sz="1200">
              <a:solidFill>
                <a:schemeClr val="lt1"/>
              </a:solidFill>
            </a:endParaRPr>
          </a:p>
        </p:txBody>
      </p:sp>
      <p:sp>
        <p:nvSpPr>
          <p:cNvPr id="435" name="Google Shape;435;p37"/>
          <p:cNvSpPr txBox="1"/>
          <p:nvPr/>
        </p:nvSpPr>
        <p:spPr>
          <a:xfrm>
            <a:off x="4967575" y="2831038"/>
            <a:ext cx="30894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200">
                <a:solidFill>
                  <a:schemeClr val="lt1"/>
                </a:solidFill>
              </a:rPr>
              <a:t>SHAP Force Plot for a Class 1 Sample</a:t>
            </a:r>
            <a:endParaRPr b="1" sz="12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1297500" y="393750"/>
            <a:ext cx="70389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Conclusions</a:t>
            </a:r>
            <a:endParaRPr b="1"/>
          </a:p>
        </p:txBody>
      </p:sp>
      <p:sp>
        <p:nvSpPr>
          <p:cNvPr id="441" name="Google Shape;44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442" name="Google Shape;442;p38"/>
          <p:cNvSpPr txBox="1"/>
          <p:nvPr/>
        </p:nvSpPr>
        <p:spPr>
          <a:xfrm>
            <a:off x="1152350" y="875850"/>
            <a:ext cx="7574400" cy="3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From this results, we can conclude that:</a:t>
            </a:r>
            <a:endParaRPr sz="1200">
              <a:solidFill>
                <a:schemeClr val="dk2"/>
              </a:solidFill>
            </a:endParaRPr>
          </a:p>
          <a:p>
            <a:pPr indent="-304800" lvl="0" marL="457200" rtl="0" algn="l">
              <a:spcBef>
                <a:spcPts val="1000"/>
              </a:spcBef>
              <a:spcAft>
                <a:spcPts val="0"/>
              </a:spcAft>
              <a:buClr>
                <a:schemeClr val="dk2"/>
              </a:buClr>
              <a:buSzPts val="1200"/>
              <a:buChar char="-"/>
            </a:pPr>
            <a:r>
              <a:rPr b="1" lang="it" sz="1200">
                <a:solidFill>
                  <a:schemeClr val="lt1"/>
                </a:solidFill>
              </a:rPr>
              <a:t>KNN model</a:t>
            </a:r>
            <a:r>
              <a:rPr lang="it" sz="1200">
                <a:solidFill>
                  <a:schemeClr val="dk2"/>
                </a:solidFill>
              </a:rPr>
              <a:t> shows a high accuracy, but there's room for improvement in recall for positive instances. The application of Undersampling improved recall, but precision for positive instances has decreased;</a:t>
            </a:r>
            <a:endParaRPr sz="1200">
              <a:solidFill>
                <a:schemeClr val="dk2"/>
              </a:solidFill>
            </a:endParaRPr>
          </a:p>
          <a:p>
            <a:pPr indent="-304800" lvl="0" marL="457200" rtl="0" algn="l">
              <a:spcBef>
                <a:spcPts val="1000"/>
              </a:spcBef>
              <a:spcAft>
                <a:spcPts val="0"/>
              </a:spcAft>
              <a:buClr>
                <a:schemeClr val="dk2"/>
              </a:buClr>
              <a:buSzPts val="1200"/>
              <a:buChar char="-"/>
            </a:pPr>
            <a:r>
              <a:rPr b="1" lang="it" sz="1200">
                <a:solidFill>
                  <a:schemeClr val="lt1"/>
                </a:solidFill>
              </a:rPr>
              <a:t>Gradient Boosting model</a:t>
            </a:r>
            <a:r>
              <a:rPr lang="it" sz="1200">
                <a:solidFill>
                  <a:schemeClr val="dk2"/>
                </a:solidFill>
              </a:rPr>
              <a:t> low recall suggests the model struggles to identify positive instances. Undersampling improves recall, but decreases precision for positive instances;</a:t>
            </a:r>
            <a:endParaRPr sz="1200">
              <a:solidFill>
                <a:schemeClr val="dk2"/>
              </a:solidFill>
            </a:endParaRPr>
          </a:p>
          <a:p>
            <a:pPr indent="-304800" lvl="0" marL="457200" rtl="0" algn="l">
              <a:spcBef>
                <a:spcPts val="1000"/>
              </a:spcBef>
              <a:spcAft>
                <a:spcPts val="0"/>
              </a:spcAft>
              <a:buClr>
                <a:schemeClr val="dk2"/>
              </a:buClr>
              <a:buSzPts val="1200"/>
              <a:buChar char="-"/>
            </a:pPr>
            <a:r>
              <a:rPr b="1" lang="it" sz="1200">
                <a:solidFill>
                  <a:schemeClr val="lt1"/>
                </a:solidFill>
              </a:rPr>
              <a:t>Decision Tree model</a:t>
            </a:r>
            <a:r>
              <a:rPr lang="it" sz="1200">
                <a:solidFill>
                  <a:schemeClr val="dk2"/>
                </a:solidFill>
              </a:rPr>
              <a:t> has balanced precision and recall, and it’s effective in identifying positive instances. The undersampling increases recall but lowers precision for positive instances;</a:t>
            </a:r>
            <a:endParaRPr sz="1200">
              <a:solidFill>
                <a:schemeClr val="dk2"/>
              </a:solidFill>
            </a:endParaRPr>
          </a:p>
          <a:p>
            <a:pPr indent="-304800" lvl="0" marL="457200" rtl="0" algn="l">
              <a:spcBef>
                <a:spcPts val="1000"/>
              </a:spcBef>
              <a:spcAft>
                <a:spcPts val="0"/>
              </a:spcAft>
              <a:buClr>
                <a:schemeClr val="dk2"/>
              </a:buClr>
              <a:buSzPts val="1200"/>
              <a:buChar char="-"/>
            </a:pPr>
            <a:r>
              <a:rPr b="1" lang="it" sz="1200">
                <a:solidFill>
                  <a:schemeClr val="lt1"/>
                </a:solidFill>
              </a:rPr>
              <a:t>Random Forest model</a:t>
            </a:r>
            <a:r>
              <a:rPr lang="it" sz="1200">
                <a:solidFill>
                  <a:schemeClr val="dk2"/>
                </a:solidFill>
              </a:rPr>
              <a:t> enhances Decision Tree performances. Its Undersampled version has high recall and reasonable precision for positive instances;</a:t>
            </a:r>
            <a:endParaRPr sz="1200">
              <a:solidFill>
                <a:schemeClr val="dk2"/>
              </a:solidFill>
            </a:endParaRPr>
          </a:p>
          <a:p>
            <a:pPr indent="-304800" lvl="0" marL="457200" rtl="0" algn="l">
              <a:spcBef>
                <a:spcPts val="1000"/>
              </a:spcBef>
              <a:spcAft>
                <a:spcPts val="0"/>
              </a:spcAft>
              <a:buClr>
                <a:schemeClr val="dk2"/>
              </a:buClr>
              <a:buSzPts val="1200"/>
              <a:buChar char="-"/>
            </a:pPr>
            <a:r>
              <a:rPr b="1" lang="it" sz="1200">
                <a:solidFill>
                  <a:schemeClr val="lt1"/>
                </a:solidFill>
              </a:rPr>
              <a:t>MLP</a:t>
            </a:r>
            <a:r>
              <a:rPr lang="it" sz="1200">
                <a:solidFill>
                  <a:schemeClr val="dk2"/>
                </a:solidFill>
              </a:rPr>
              <a:t> has balanced precision and recall and seems to have the best overall performance compared to the other models. Undersampling gives even better results.</a:t>
            </a:r>
            <a:endParaRPr sz="1200">
              <a:solidFill>
                <a:schemeClr val="dk2"/>
              </a:solidFill>
            </a:endParaRPr>
          </a:p>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b="1" lang="it" sz="1200">
                <a:solidFill>
                  <a:schemeClr val="lt1"/>
                </a:solidFill>
              </a:rPr>
              <a:t>Random Forest and MLP models demonstrate the best balance between precision and recall, but we chose MLP as Best Model for its higher Recall on class 1.</a:t>
            </a:r>
            <a:endParaRPr b="1" sz="1200">
              <a:solidFill>
                <a:schemeClr val="lt1"/>
              </a:solidFill>
            </a:endParaRPr>
          </a:p>
          <a:p>
            <a:pPr indent="0" lvl="0" marL="0" rtl="0" algn="l">
              <a:spcBef>
                <a:spcPts val="0"/>
              </a:spcBef>
              <a:spcAft>
                <a:spcPts val="0"/>
              </a:spcAft>
              <a:buNone/>
            </a:pPr>
            <a:r>
              <a:t/>
            </a:r>
            <a:endParaRPr b="1" sz="1200">
              <a:solidFill>
                <a:schemeClr val="lt1"/>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Cleaning</a:t>
            </a:r>
            <a:endParaRPr b="1"/>
          </a:p>
        </p:txBody>
      </p:sp>
      <p:sp>
        <p:nvSpPr>
          <p:cNvPr id="245" name="Google Shape;245;p19"/>
          <p:cNvSpPr txBox="1"/>
          <p:nvPr>
            <p:ph idx="1" type="body"/>
          </p:nvPr>
        </p:nvSpPr>
        <p:spPr>
          <a:xfrm>
            <a:off x="1002000" y="878600"/>
            <a:ext cx="7629900" cy="9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it" sz="1500">
                <a:latin typeface="Arial"/>
                <a:ea typeface="Arial"/>
                <a:cs typeface="Arial"/>
                <a:sym typeface="Arial"/>
              </a:rPr>
              <a:t>Missing Values</a:t>
            </a:r>
            <a:endParaRPr b="1" i="1" sz="1500">
              <a:latin typeface="Arial"/>
              <a:ea typeface="Arial"/>
              <a:cs typeface="Arial"/>
              <a:sym typeface="Arial"/>
            </a:endParaRPr>
          </a:p>
          <a:p>
            <a:pPr indent="0" lvl="0" marL="0" rtl="0" algn="l">
              <a:spcBef>
                <a:spcPts val="900"/>
              </a:spcBef>
              <a:spcAft>
                <a:spcPts val="0"/>
              </a:spcAft>
              <a:buNone/>
            </a:pPr>
            <a:r>
              <a:rPr lang="it" sz="1200">
                <a:solidFill>
                  <a:srgbClr val="D2D0CE"/>
                </a:solidFill>
                <a:latin typeface="Arial"/>
                <a:ea typeface="Arial"/>
                <a:cs typeface="Arial"/>
                <a:sym typeface="Arial"/>
              </a:rPr>
              <a:t>Checking for Missing Data: Use Pandas’ isnull() function to check for missing values and decide how to handle them (delete, replace, or impute). Using these function on our dataset, we have the following results:</a:t>
            </a:r>
            <a:endParaRPr sz="1200">
              <a:solidFill>
                <a:srgbClr val="D2D0CE"/>
              </a:solidFill>
              <a:latin typeface="Arial"/>
              <a:ea typeface="Arial"/>
              <a:cs typeface="Arial"/>
              <a:sym typeface="Arial"/>
            </a:endParaRPr>
          </a:p>
          <a:p>
            <a:pPr indent="0" lvl="0" marL="0" rtl="0" algn="l">
              <a:spcBef>
                <a:spcPts val="0"/>
              </a:spcBef>
              <a:spcAft>
                <a:spcPts val="0"/>
              </a:spcAft>
              <a:buNone/>
            </a:pPr>
            <a:r>
              <a:rPr b="1" i="1" lang="it" sz="1500">
                <a:latin typeface="Arial"/>
                <a:ea typeface="Arial"/>
                <a:cs typeface="Arial"/>
                <a:sym typeface="Arial"/>
              </a:rPr>
              <a:t>							</a:t>
            </a:r>
            <a:endParaRPr sz="1200">
              <a:solidFill>
                <a:schemeClr val="dk2"/>
              </a:solidFill>
              <a:latin typeface="Arial"/>
              <a:ea typeface="Arial"/>
              <a:cs typeface="Arial"/>
              <a:sym typeface="Arial"/>
            </a:endParaRPr>
          </a:p>
          <a:p>
            <a:pPr indent="0" lvl="0" marL="457200" rtl="0" algn="l">
              <a:spcBef>
                <a:spcPts val="1600"/>
              </a:spcBef>
              <a:spcAft>
                <a:spcPts val="0"/>
              </a:spcAft>
              <a:buNone/>
            </a:pPr>
            <a:r>
              <a:t/>
            </a:r>
            <a:endParaRPr sz="1200">
              <a:latin typeface="Arial"/>
              <a:ea typeface="Arial"/>
              <a:cs typeface="Arial"/>
              <a:sym typeface="Arial"/>
            </a:endParaRPr>
          </a:p>
          <a:p>
            <a:pPr indent="0" lvl="0" marL="457200" rtl="0" algn="l">
              <a:spcBef>
                <a:spcPts val="1600"/>
              </a:spcBef>
              <a:spcAft>
                <a:spcPts val="0"/>
              </a:spcAft>
              <a:buNone/>
            </a:pPr>
            <a:r>
              <a:t/>
            </a:r>
            <a:endParaRPr/>
          </a:p>
          <a:p>
            <a:pPr indent="0" lvl="0" marL="0" rtl="0" algn="l">
              <a:spcBef>
                <a:spcPts val="1600"/>
              </a:spcBef>
              <a:spcAft>
                <a:spcPts val="1600"/>
              </a:spcAft>
              <a:buNone/>
            </a:pPr>
            <a:r>
              <a:rPr lang="it"/>
              <a:t>						</a:t>
            </a:r>
            <a:endParaRPr/>
          </a:p>
        </p:txBody>
      </p:sp>
      <p:pic>
        <p:nvPicPr>
          <p:cNvPr id="246" name="Google Shape;246;p19"/>
          <p:cNvPicPr preferRelativeResize="0"/>
          <p:nvPr/>
        </p:nvPicPr>
        <p:blipFill>
          <a:blip r:embed="rId3">
            <a:alphaModFix/>
          </a:blip>
          <a:stretch>
            <a:fillRect/>
          </a:stretch>
        </p:blipFill>
        <p:spPr>
          <a:xfrm>
            <a:off x="1297500" y="1835000"/>
            <a:ext cx="1760362" cy="1142025"/>
          </a:xfrm>
          <a:prstGeom prst="rect">
            <a:avLst/>
          </a:prstGeom>
          <a:noFill/>
          <a:ln>
            <a:noFill/>
          </a:ln>
        </p:spPr>
      </p:pic>
      <p:sp>
        <p:nvSpPr>
          <p:cNvPr id="247" name="Google Shape;247;p19"/>
          <p:cNvSpPr txBox="1"/>
          <p:nvPr/>
        </p:nvSpPr>
        <p:spPr>
          <a:xfrm>
            <a:off x="3286500" y="2059663"/>
            <a:ext cx="50499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200">
                <a:solidFill>
                  <a:schemeClr val="dk2"/>
                </a:solidFill>
              </a:rPr>
              <a:t>Given this results, we can conclude that our dataset doesn’t contain any missing value. So we can proceed to correct duplicate values.</a:t>
            </a:r>
            <a:endParaRPr sz="1300">
              <a:solidFill>
                <a:schemeClr val="lt1"/>
              </a:solidFill>
              <a:latin typeface="Lato"/>
              <a:ea typeface="Lato"/>
              <a:cs typeface="Lato"/>
              <a:sym typeface="Lato"/>
            </a:endParaRPr>
          </a:p>
        </p:txBody>
      </p:sp>
      <p:sp>
        <p:nvSpPr>
          <p:cNvPr id="248" name="Google Shape;24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49" name="Google Shape;249;p19"/>
          <p:cNvSpPr txBox="1"/>
          <p:nvPr/>
        </p:nvSpPr>
        <p:spPr>
          <a:xfrm>
            <a:off x="1002000" y="2977025"/>
            <a:ext cx="6573000" cy="8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it" sz="1500">
                <a:solidFill>
                  <a:schemeClr val="lt1"/>
                </a:solidFill>
              </a:rPr>
              <a:t>Duplicate Values</a:t>
            </a:r>
            <a:endParaRPr b="1" i="1" sz="1500">
              <a:solidFill>
                <a:schemeClr val="lt1"/>
              </a:solidFill>
            </a:endParaRPr>
          </a:p>
          <a:p>
            <a:pPr indent="0" lvl="0" marL="0" rtl="0" algn="l">
              <a:lnSpc>
                <a:spcPct val="115000"/>
              </a:lnSpc>
              <a:spcBef>
                <a:spcPts val="900"/>
              </a:spcBef>
              <a:spcAft>
                <a:spcPts val="0"/>
              </a:spcAft>
              <a:buNone/>
            </a:pPr>
            <a:r>
              <a:rPr lang="it" sz="1200">
                <a:solidFill>
                  <a:srgbClr val="D2D0CE"/>
                </a:solidFill>
              </a:rPr>
              <a:t>Checking for Duplicate Data: Use Pandas’ duplicated() function to check for duplicate data and decide how to handle them (delete or keep).</a:t>
            </a:r>
            <a:endParaRPr sz="1200">
              <a:solidFill>
                <a:srgbClr val="D2D0CE"/>
              </a:solidFill>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50" name="Google Shape;250;p19"/>
          <p:cNvPicPr preferRelativeResize="0"/>
          <p:nvPr/>
        </p:nvPicPr>
        <p:blipFill>
          <a:blip r:embed="rId4">
            <a:alphaModFix/>
          </a:blip>
          <a:stretch>
            <a:fillRect/>
          </a:stretch>
        </p:blipFill>
        <p:spPr>
          <a:xfrm>
            <a:off x="1108725" y="3881250"/>
            <a:ext cx="6447949" cy="639150"/>
          </a:xfrm>
          <a:prstGeom prst="rect">
            <a:avLst/>
          </a:prstGeom>
          <a:noFill/>
          <a:ln>
            <a:noFill/>
          </a:ln>
        </p:spPr>
      </p:pic>
      <p:sp>
        <p:nvSpPr>
          <p:cNvPr id="251" name="Google Shape;251;p19"/>
          <p:cNvSpPr txBox="1"/>
          <p:nvPr/>
        </p:nvSpPr>
        <p:spPr>
          <a:xfrm>
            <a:off x="1108725" y="4520400"/>
            <a:ext cx="65730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This results show that the dataset doesn’t contain duplicate data.</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297500" y="393750"/>
            <a:ext cx="7038900" cy="6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Cleaning</a:t>
            </a:r>
            <a:endParaRPr b="1"/>
          </a:p>
        </p:txBody>
      </p:sp>
      <p:sp>
        <p:nvSpPr>
          <p:cNvPr id="257" name="Google Shape;257;p20"/>
          <p:cNvSpPr txBox="1"/>
          <p:nvPr>
            <p:ph idx="1" type="body"/>
          </p:nvPr>
        </p:nvSpPr>
        <p:spPr>
          <a:xfrm>
            <a:off x="1002000" y="1018000"/>
            <a:ext cx="7629900" cy="36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it" sz="1500">
                <a:latin typeface="Arial"/>
                <a:ea typeface="Arial"/>
                <a:cs typeface="Arial"/>
                <a:sym typeface="Arial"/>
              </a:rPr>
              <a:t>Wrong Values/ Outlier Values</a:t>
            </a:r>
            <a:endParaRPr b="1" i="1" sz="1500">
              <a:latin typeface="Arial"/>
              <a:ea typeface="Arial"/>
              <a:cs typeface="Arial"/>
              <a:sym typeface="Arial"/>
            </a:endParaRPr>
          </a:p>
          <a:p>
            <a:pPr indent="0" lvl="0" marL="0" rtl="0" algn="l">
              <a:spcBef>
                <a:spcPts val="1600"/>
              </a:spcBef>
              <a:spcAft>
                <a:spcPts val="0"/>
              </a:spcAft>
              <a:buNone/>
            </a:pPr>
            <a:r>
              <a:rPr lang="it" sz="1200">
                <a:solidFill>
                  <a:srgbClr val="D2D0CE"/>
                </a:solidFill>
                <a:latin typeface="Arial"/>
                <a:ea typeface="Arial"/>
                <a:cs typeface="Arial"/>
                <a:sym typeface="Arial"/>
              </a:rPr>
              <a:t>Checking for Erroneous Data: Use Pandas’ value_counts() function to check for erroneous values and decide how to handle them (correct or delete).</a:t>
            </a:r>
            <a:endParaRPr sz="1200">
              <a:solidFill>
                <a:srgbClr val="D2D0CE"/>
              </a:solidFill>
              <a:latin typeface="Arial"/>
              <a:ea typeface="Arial"/>
              <a:cs typeface="Arial"/>
              <a:sym typeface="Arial"/>
            </a:endParaRPr>
          </a:p>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58" name="Google Shape;25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59" name="Google Shape;259;p20"/>
          <p:cNvSpPr txBox="1"/>
          <p:nvPr/>
        </p:nvSpPr>
        <p:spPr>
          <a:xfrm>
            <a:off x="5148325" y="2122900"/>
            <a:ext cx="3188100" cy="21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This results show that all the numerical columns contain consistent data (no negative values) and all </a:t>
            </a:r>
            <a:r>
              <a:rPr lang="it" sz="1200">
                <a:solidFill>
                  <a:schemeClr val="dk2"/>
                </a:solidFill>
              </a:rPr>
              <a:t>categorical</a:t>
            </a:r>
            <a:r>
              <a:rPr lang="it" sz="1200">
                <a:solidFill>
                  <a:schemeClr val="dk2"/>
                </a:solidFill>
              </a:rPr>
              <a:t> columns with a small set of available values (like “Married/Single” or “House_Ownership”) don’t contain values outside of the available values. </a:t>
            </a:r>
            <a:endParaRPr sz="1200">
              <a:solidFill>
                <a:schemeClr val="dk2"/>
              </a:solidFill>
            </a:endParaRPr>
          </a:p>
        </p:txBody>
      </p:sp>
      <p:pic>
        <p:nvPicPr>
          <p:cNvPr id="260" name="Google Shape;260;p20"/>
          <p:cNvPicPr preferRelativeResize="0"/>
          <p:nvPr/>
        </p:nvPicPr>
        <p:blipFill>
          <a:blip r:embed="rId3">
            <a:alphaModFix/>
          </a:blip>
          <a:stretch>
            <a:fillRect/>
          </a:stretch>
        </p:blipFill>
        <p:spPr>
          <a:xfrm>
            <a:off x="1297500" y="2122900"/>
            <a:ext cx="3462826" cy="201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70389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Exploration</a:t>
            </a:r>
            <a:endParaRPr b="1"/>
          </a:p>
        </p:txBody>
      </p:sp>
      <p:sp>
        <p:nvSpPr>
          <p:cNvPr id="266" name="Google Shape;266;p21"/>
          <p:cNvSpPr txBox="1"/>
          <p:nvPr>
            <p:ph idx="1" type="body"/>
          </p:nvPr>
        </p:nvSpPr>
        <p:spPr>
          <a:xfrm>
            <a:off x="1297500" y="843750"/>
            <a:ext cx="7784400" cy="12777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b="1" lang="it" sz="1200">
                <a:latin typeface="Arial"/>
                <a:ea typeface="Arial"/>
                <a:cs typeface="Arial"/>
                <a:sym typeface="Arial"/>
              </a:rPr>
              <a:t>Correlation Matrix</a:t>
            </a:r>
            <a:r>
              <a:rPr lang="it" sz="1200">
                <a:solidFill>
                  <a:srgbClr val="D2D0CE"/>
                </a:solidFill>
                <a:latin typeface="Arial"/>
                <a:ea typeface="Arial"/>
                <a:cs typeface="Arial"/>
                <a:sym typeface="Arial"/>
              </a:rPr>
              <a:t>: We created a correlation matrix to visualize these relationships. Interestingly, none of the features in our dataset showed significant correlation with the target variable. This suggests that our features are independent of each other, which is a good sign to avoid for certain types of models like linear regression and logistic regression. However, it also means that we may need to create interaction terms or use </a:t>
            </a:r>
            <a:r>
              <a:rPr b="1" lang="it" sz="1200">
                <a:latin typeface="Arial"/>
                <a:ea typeface="Arial"/>
                <a:cs typeface="Arial"/>
                <a:sym typeface="Arial"/>
              </a:rPr>
              <a:t>non-linear</a:t>
            </a:r>
            <a:r>
              <a:rPr lang="it" sz="1200">
                <a:latin typeface="Arial"/>
                <a:ea typeface="Arial"/>
                <a:cs typeface="Arial"/>
                <a:sym typeface="Arial"/>
              </a:rPr>
              <a:t> </a:t>
            </a:r>
            <a:r>
              <a:rPr lang="it" sz="1200">
                <a:solidFill>
                  <a:srgbClr val="D2D0CE"/>
                </a:solidFill>
                <a:latin typeface="Arial"/>
                <a:ea typeface="Arial"/>
                <a:cs typeface="Arial"/>
                <a:sym typeface="Arial"/>
              </a:rPr>
              <a:t>models to capture the relationships between features and the target variable.</a:t>
            </a:r>
            <a:endParaRPr sz="1200">
              <a:solidFill>
                <a:srgbClr val="D2D0CE"/>
              </a:solidFill>
              <a:latin typeface="Arial"/>
              <a:ea typeface="Arial"/>
              <a:cs typeface="Arial"/>
              <a:sym typeface="Arial"/>
            </a:endParaRPr>
          </a:p>
          <a:p>
            <a:pPr indent="0" lvl="0" marL="45720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7" name="Google Shape;267;p21"/>
          <p:cNvPicPr preferRelativeResize="0"/>
          <p:nvPr/>
        </p:nvPicPr>
        <p:blipFill>
          <a:blip r:embed="rId3">
            <a:alphaModFix/>
          </a:blip>
          <a:stretch>
            <a:fillRect/>
          </a:stretch>
        </p:blipFill>
        <p:spPr>
          <a:xfrm>
            <a:off x="2829775" y="2121450"/>
            <a:ext cx="3484449" cy="2631476"/>
          </a:xfrm>
          <a:prstGeom prst="rect">
            <a:avLst/>
          </a:prstGeom>
          <a:noFill/>
          <a:ln>
            <a:noFill/>
          </a:ln>
        </p:spPr>
      </p:pic>
      <p:sp>
        <p:nvSpPr>
          <p:cNvPr id="268" name="Google Shape;2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Exploration</a:t>
            </a:r>
            <a:endParaRPr b="1"/>
          </a:p>
        </p:txBody>
      </p:sp>
      <p:sp>
        <p:nvSpPr>
          <p:cNvPr id="274" name="Google Shape;274;p22"/>
          <p:cNvSpPr txBox="1"/>
          <p:nvPr>
            <p:ph idx="1" type="body"/>
          </p:nvPr>
        </p:nvSpPr>
        <p:spPr>
          <a:xfrm>
            <a:off x="1002000" y="872850"/>
            <a:ext cx="7334400" cy="69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it" sz="1500">
                <a:latin typeface="Arial"/>
                <a:ea typeface="Arial"/>
                <a:cs typeface="Arial"/>
                <a:sym typeface="Arial"/>
              </a:rPr>
              <a:t>Recursive Feature Elimination (RFE)</a:t>
            </a:r>
            <a:endParaRPr i="1" sz="1500">
              <a:solidFill>
                <a:srgbClr val="D2D0CE"/>
              </a:solidFill>
              <a:latin typeface="Arial"/>
              <a:ea typeface="Arial"/>
              <a:cs typeface="Arial"/>
              <a:sym typeface="Arial"/>
            </a:endParaRPr>
          </a:p>
          <a:p>
            <a:pPr indent="-304800" lvl="0" marL="457200" rtl="0" algn="l">
              <a:lnSpc>
                <a:spcPct val="100000"/>
              </a:lnSpc>
              <a:spcBef>
                <a:spcPts val="1000"/>
              </a:spcBef>
              <a:spcAft>
                <a:spcPts val="0"/>
              </a:spcAft>
              <a:buSzPts val="1200"/>
              <a:buFont typeface="Arial"/>
              <a:buChar char="-"/>
            </a:pPr>
            <a:r>
              <a:rPr b="1" lang="it" sz="1200">
                <a:latin typeface="Arial"/>
                <a:ea typeface="Arial"/>
                <a:cs typeface="Arial"/>
                <a:sym typeface="Arial"/>
              </a:rPr>
              <a:t>Linear Correlation Analysis (through Feature Importance and Shapley Values)</a:t>
            </a:r>
            <a:endParaRPr sz="1200">
              <a:solidFill>
                <a:srgbClr val="D2D0CE"/>
              </a:solidFill>
              <a:latin typeface="Arial"/>
              <a:ea typeface="Arial"/>
              <a:cs typeface="Arial"/>
              <a:sym typeface="Arial"/>
            </a:endParaRPr>
          </a:p>
          <a:p>
            <a:pPr indent="0" lvl="0" marL="457200" rtl="0" algn="l">
              <a:lnSpc>
                <a:spcPct val="100000"/>
              </a:lnSpc>
              <a:spcBef>
                <a:spcPts val="1000"/>
              </a:spcBef>
              <a:spcAft>
                <a:spcPts val="0"/>
              </a:spcAft>
              <a:buNone/>
            </a:pPr>
            <a:r>
              <a:t/>
            </a:r>
            <a:endParaRPr b="1" sz="1200" u="sng">
              <a:latin typeface="Arial"/>
              <a:ea typeface="Arial"/>
              <a:cs typeface="Arial"/>
              <a:sym typeface="Arial"/>
            </a:endParaRPr>
          </a:p>
          <a:p>
            <a:pPr indent="0" lvl="0" marL="914400" rtl="0" algn="l">
              <a:spcBef>
                <a:spcPts val="100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5" name="Google Shape;275;p22"/>
          <p:cNvPicPr preferRelativeResize="0"/>
          <p:nvPr/>
        </p:nvPicPr>
        <p:blipFill>
          <a:blip r:embed="rId3">
            <a:alphaModFix/>
          </a:blip>
          <a:stretch>
            <a:fillRect/>
          </a:stretch>
        </p:blipFill>
        <p:spPr>
          <a:xfrm>
            <a:off x="1658162" y="1510463"/>
            <a:ext cx="2805326" cy="1769999"/>
          </a:xfrm>
          <a:prstGeom prst="rect">
            <a:avLst/>
          </a:prstGeom>
          <a:noFill/>
          <a:ln>
            <a:noFill/>
          </a:ln>
        </p:spPr>
      </p:pic>
      <p:sp>
        <p:nvSpPr>
          <p:cNvPr id="276" name="Google Shape;27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77" name="Google Shape;277;p22"/>
          <p:cNvSpPr txBox="1"/>
          <p:nvPr/>
        </p:nvSpPr>
        <p:spPr>
          <a:xfrm>
            <a:off x="4711625" y="3527325"/>
            <a:ext cx="29499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solidFill>
                  <a:schemeClr val="dk2"/>
                </a:solidFill>
              </a:rPr>
              <a:t>Given this results</a:t>
            </a:r>
            <a:r>
              <a:rPr lang="it" sz="1200">
                <a:solidFill>
                  <a:schemeClr val="dk2"/>
                </a:solidFill>
              </a:rPr>
              <a:t>, we decided to keep </a:t>
            </a:r>
            <a:r>
              <a:rPr b="1" lang="it" sz="1200">
                <a:solidFill>
                  <a:schemeClr val="lt1"/>
                </a:solidFill>
              </a:rPr>
              <a:t>all the features</a:t>
            </a:r>
            <a:r>
              <a:rPr lang="it" sz="1200">
                <a:solidFill>
                  <a:schemeClr val="dk2"/>
                </a:solidFill>
              </a:rPr>
              <a:t>.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it" sz="1200">
                <a:solidFill>
                  <a:schemeClr val="dk2"/>
                </a:solidFill>
              </a:rPr>
              <a:t>Also, we will need to use a </a:t>
            </a:r>
            <a:r>
              <a:rPr b="1" lang="it" sz="1200">
                <a:solidFill>
                  <a:schemeClr val="lt1"/>
                </a:solidFill>
              </a:rPr>
              <a:t>non-linear model.</a:t>
            </a:r>
            <a:endParaRPr b="1" sz="1300">
              <a:solidFill>
                <a:schemeClr val="lt1"/>
              </a:solidFill>
              <a:latin typeface="Lato"/>
              <a:ea typeface="Lato"/>
              <a:cs typeface="Lato"/>
              <a:sym typeface="Lato"/>
            </a:endParaRPr>
          </a:p>
        </p:txBody>
      </p:sp>
      <p:pic>
        <p:nvPicPr>
          <p:cNvPr id="278" name="Google Shape;278;p22"/>
          <p:cNvPicPr preferRelativeResize="0"/>
          <p:nvPr/>
        </p:nvPicPr>
        <p:blipFill>
          <a:blip r:embed="rId4">
            <a:alphaModFix/>
          </a:blip>
          <a:stretch>
            <a:fillRect/>
          </a:stretch>
        </p:blipFill>
        <p:spPr>
          <a:xfrm>
            <a:off x="4711675" y="1510475"/>
            <a:ext cx="2950007" cy="1769974"/>
          </a:xfrm>
          <a:prstGeom prst="rect">
            <a:avLst/>
          </a:prstGeom>
          <a:noFill/>
          <a:ln>
            <a:noFill/>
          </a:ln>
        </p:spPr>
      </p:pic>
      <p:pic>
        <p:nvPicPr>
          <p:cNvPr id="279" name="Google Shape;279;p22"/>
          <p:cNvPicPr preferRelativeResize="0"/>
          <p:nvPr/>
        </p:nvPicPr>
        <p:blipFill>
          <a:blip r:embed="rId5">
            <a:alphaModFix/>
          </a:blip>
          <a:stretch>
            <a:fillRect/>
          </a:stretch>
        </p:blipFill>
        <p:spPr>
          <a:xfrm>
            <a:off x="1658150" y="3374975"/>
            <a:ext cx="2805350" cy="162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Exploration</a:t>
            </a:r>
            <a:endParaRPr b="1"/>
          </a:p>
        </p:txBody>
      </p:sp>
      <p:sp>
        <p:nvSpPr>
          <p:cNvPr id="285" name="Google Shape;285;p23"/>
          <p:cNvSpPr txBox="1"/>
          <p:nvPr>
            <p:ph idx="1" type="body"/>
          </p:nvPr>
        </p:nvSpPr>
        <p:spPr>
          <a:xfrm>
            <a:off x="1002000" y="878000"/>
            <a:ext cx="7629900" cy="21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it" sz="1500">
                <a:latin typeface="Arial"/>
                <a:ea typeface="Arial"/>
                <a:cs typeface="Arial"/>
                <a:sym typeface="Arial"/>
              </a:rPr>
              <a:t>Data Visualization</a:t>
            </a:r>
            <a:endParaRPr b="1" i="1" sz="1500">
              <a:latin typeface="Arial"/>
              <a:ea typeface="Arial"/>
              <a:cs typeface="Arial"/>
              <a:sym typeface="Arial"/>
            </a:endParaRPr>
          </a:p>
          <a:p>
            <a:pPr indent="-304800" lvl="0" marL="457200" rtl="0" algn="l">
              <a:spcBef>
                <a:spcPts val="1600"/>
              </a:spcBef>
              <a:spcAft>
                <a:spcPts val="0"/>
              </a:spcAft>
              <a:buClr>
                <a:srgbClr val="D2D0CE"/>
              </a:buClr>
              <a:buSzPts val="1200"/>
              <a:buFont typeface="Roboto"/>
              <a:buChar char="●"/>
            </a:pPr>
            <a:r>
              <a:rPr b="1" lang="it" sz="1200">
                <a:latin typeface="Arial"/>
                <a:ea typeface="Arial"/>
                <a:cs typeface="Arial"/>
                <a:sym typeface="Arial"/>
              </a:rPr>
              <a:t>Exploratory Analysis of the Target Variable</a:t>
            </a:r>
            <a:r>
              <a:rPr lang="it" sz="1200">
                <a:latin typeface="Arial"/>
                <a:ea typeface="Arial"/>
                <a:cs typeface="Arial"/>
                <a:sym typeface="Arial"/>
              </a:rPr>
              <a:t>:</a:t>
            </a:r>
            <a:r>
              <a:rPr lang="it" sz="1200">
                <a:solidFill>
                  <a:srgbClr val="D2D0CE"/>
                </a:solidFill>
                <a:latin typeface="Arial"/>
                <a:ea typeface="Arial"/>
                <a:cs typeface="Arial"/>
                <a:sym typeface="Arial"/>
              </a:rPr>
              <a:t> We conducted an in-depth analysis of the target variable’s distribution. This involved understanding how the target variable relates to other features in the dataset. For example:</a:t>
            </a:r>
            <a:endParaRPr sz="1200">
              <a:solidFill>
                <a:srgbClr val="D2D0CE"/>
              </a:solidFill>
              <a:latin typeface="Arial"/>
              <a:ea typeface="Arial"/>
              <a:cs typeface="Arial"/>
              <a:sym typeface="Arial"/>
            </a:endParaRPr>
          </a:p>
          <a:p>
            <a:pPr indent="-304800" lvl="1" marL="914400" rtl="0" algn="l">
              <a:spcBef>
                <a:spcPts val="0"/>
              </a:spcBef>
              <a:spcAft>
                <a:spcPts val="0"/>
              </a:spcAft>
              <a:buClr>
                <a:srgbClr val="D2D0CE"/>
              </a:buClr>
              <a:buSzPts val="1200"/>
              <a:buFont typeface="Roboto"/>
              <a:buChar char="○"/>
            </a:pPr>
            <a:r>
              <a:rPr b="1" lang="it" sz="1200">
                <a:latin typeface="Arial"/>
                <a:ea typeface="Arial"/>
                <a:cs typeface="Arial"/>
                <a:sym typeface="Arial"/>
              </a:rPr>
              <a:t>Income</a:t>
            </a:r>
            <a:r>
              <a:rPr lang="it" sz="1200">
                <a:solidFill>
                  <a:srgbClr val="D2D0CE"/>
                </a:solidFill>
                <a:latin typeface="Arial"/>
                <a:ea typeface="Arial"/>
                <a:cs typeface="Arial"/>
                <a:sym typeface="Arial"/>
              </a:rPr>
              <a:t>: As a continuous variable, we grouped it into categories (e.g. Low, Medium, High) to facilitate the visualization of its distribution.</a:t>
            </a:r>
            <a:endParaRPr sz="1200">
              <a:solidFill>
                <a:srgbClr val="D2D0CE"/>
              </a:solidFill>
              <a:latin typeface="Arial"/>
              <a:ea typeface="Arial"/>
              <a:cs typeface="Arial"/>
              <a:sym typeface="Arial"/>
            </a:endParaRPr>
          </a:p>
          <a:p>
            <a:pPr indent="-304800" lvl="1" marL="914400" rtl="0" algn="l">
              <a:spcBef>
                <a:spcPts val="0"/>
              </a:spcBef>
              <a:spcAft>
                <a:spcPts val="0"/>
              </a:spcAft>
              <a:buClr>
                <a:srgbClr val="D2D0CE"/>
              </a:buClr>
              <a:buSzPts val="1200"/>
              <a:buFont typeface="Roboto"/>
              <a:buChar char="○"/>
            </a:pPr>
            <a:r>
              <a:rPr b="1" lang="it" sz="1200">
                <a:latin typeface="Arial"/>
                <a:ea typeface="Arial"/>
                <a:cs typeface="Arial"/>
                <a:sym typeface="Arial"/>
              </a:rPr>
              <a:t>Age and Experience</a:t>
            </a:r>
            <a:r>
              <a:rPr lang="it" sz="1200">
                <a:solidFill>
                  <a:srgbClr val="D2D0CE"/>
                </a:solidFill>
                <a:latin typeface="Arial"/>
                <a:ea typeface="Arial"/>
                <a:cs typeface="Arial"/>
                <a:sym typeface="Arial"/>
              </a:rPr>
              <a:t>: As integer variables with small ranges, we used overlaid histograms to visualize their distributions relative to the target variable.</a:t>
            </a:r>
            <a:endParaRPr sz="1200">
              <a:solidFill>
                <a:srgbClr val="D2D0CE"/>
              </a:solidFill>
              <a:latin typeface="Arial"/>
              <a:ea typeface="Arial"/>
              <a:cs typeface="Arial"/>
              <a:sym typeface="Arial"/>
            </a:endParaRPr>
          </a:p>
          <a:p>
            <a:pPr indent="0" lvl="0" marL="0" rtl="0" algn="l">
              <a:spcBef>
                <a:spcPts val="900"/>
              </a:spcBef>
              <a:spcAft>
                <a:spcPts val="0"/>
              </a:spcAft>
              <a:buNone/>
            </a:pPr>
            <a:r>
              <a:t/>
            </a:r>
            <a:endParaRPr sz="1200">
              <a:solidFill>
                <a:srgbClr val="D2D0CE"/>
              </a:solidFill>
              <a:latin typeface="Arial"/>
              <a:ea typeface="Arial"/>
              <a:cs typeface="Arial"/>
              <a:sym typeface="Arial"/>
            </a:endParaRPr>
          </a:p>
          <a:p>
            <a:pPr indent="0" lvl="0" marL="0" rtl="0" algn="l">
              <a:spcBef>
                <a:spcPts val="900"/>
              </a:spcBef>
              <a:spcAft>
                <a:spcPts val="0"/>
              </a:spcAft>
              <a:buNone/>
            </a:pPr>
            <a:r>
              <a:t/>
            </a:r>
            <a:endParaRPr sz="1200">
              <a:latin typeface="Arial"/>
              <a:ea typeface="Arial"/>
              <a:cs typeface="Arial"/>
              <a:sym typeface="Arial"/>
            </a:endParaRPr>
          </a:p>
          <a:p>
            <a:pPr indent="0" lvl="0" marL="457200" rtl="0" algn="l">
              <a:spcBef>
                <a:spcPts val="0"/>
              </a:spcBef>
              <a:spcAft>
                <a:spcPts val="0"/>
              </a:spcAft>
              <a:buNone/>
            </a:pPr>
            <a:r>
              <a:t/>
            </a:r>
            <a:endParaRPr sz="12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6" name="Google Shape;286;p23"/>
          <p:cNvPicPr preferRelativeResize="0"/>
          <p:nvPr/>
        </p:nvPicPr>
        <p:blipFill>
          <a:blip r:embed="rId3">
            <a:alphaModFix/>
          </a:blip>
          <a:stretch>
            <a:fillRect/>
          </a:stretch>
        </p:blipFill>
        <p:spPr>
          <a:xfrm>
            <a:off x="6009750" y="3072200"/>
            <a:ext cx="2425400" cy="1628825"/>
          </a:xfrm>
          <a:prstGeom prst="rect">
            <a:avLst/>
          </a:prstGeom>
          <a:noFill/>
          <a:ln>
            <a:noFill/>
          </a:ln>
        </p:spPr>
      </p:pic>
      <p:pic>
        <p:nvPicPr>
          <p:cNvPr id="287" name="Google Shape;287;p23"/>
          <p:cNvPicPr preferRelativeResize="0"/>
          <p:nvPr/>
        </p:nvPicPr>
        <p:blipFill>
          <a:blip r:embed="rId4">
            <a:alphaModFix/>
          </a:blip>
          <a:stretch>
            <a:fillRect/>
          </a:stretch>
        </p:blipFill>
        <p:spPr>
          <a:xfrm>
            <a:off x="708850" y="3072200"/>
            <a:ext cx="2425401" cy="1628825"/>
          </a:xfrm>
          <a:prstGeom prst="rect">
            <a:avLst/>
          </a:prstGeom>
          <a:noFill/>
          <a:ln>
            <a:noFill/>
          </a:ln>
        </p:spPr>
      </p:pic>
      <p:pic>
        <p:nvPicPr>
          <p:cNvPr id="288" name="Google Shape;288;p23"/>
          <p:cNvPicPr preferRelativeResize="0"/>
          <p:nvPr/>
        </p:nvPicPr>
        <p:blipFill>
          <a:blip r:embed="rId5">
            <a:alphaModFix/>
          </a:blip>
          <a:stretch>
            <a:fillRect/>
          </a:stretch>
        </p:blipFill>
        <p:spPr>
          <a:xfrm>
            <a:off x="3359288" y="3072200"/>
            <a:ext cx="2425403" cy="1628825"/>
          </a:xfrm>
          <a:prstGeom prst="rect">
            <a:avLst/>
          </a:prstGeom>
          <a:noFill/>
          <a:ln>
            <a:noFill/>
          </a:ln>
        </p:spPr>
      </p:pic>
      <p:sp>
        <p:nvSpPr>
          <p:cNvPr id="289" name="Google Shape;2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1297500" y="393750"/>
            <a:ext cx="70389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Exploration</a:t>
            </a:r>
            <a:endParaRPr b="1"/>
          </a:p>
        </p:txBody>
      </p:sp>
      <p:sp>
        <p:nvSpPr>
          <p:cNvPr id="295" name="Google Shape;2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296" name="Google Shape;296;p24"/>
          <p:cNvPicPr preferRelativeResize="0"/>
          <p:nvPr/>
        </p:nvPicPr>
        <p:blipFill>
          <a:blip r:embed="rId3">
            <a:alphaModFix/>
          </a:blip>
          <a:stretch>
            <a:fillRect/>
          </a:stretch>
        </p:blipFill>
        <p:spPr>
          <a:xfrm>
            <a:off x="686825" y="1958244"/>
            <a:ext cx="2426400" cy="1627200"/>
          </a:xfrm>
          <a:prstGeom prst="rect">
            <a:avLst/>
          </a:prstGeom>
          <a:noFill/>
          <a:ln>
            <a:noFill/>
          </a:ln>
        </p:spPr>
      </p:pic>
      <p:pic>
        <p:nvPicPr>
          <p:cNvPr id="297" name="Google Shape;297;p24"/>
          <p:cNvPicPr preferRelativeResize="0"/>
          <p:nvPr/>
        </p:nvPicPr>
        <p:blipFill>
          <a:blip r:embed="rId4">
            <a:alphaModFix/>
          </a:blip>
          <a:stretch>
            <a:fillRect/>
          </a:stretch>
        </p:blipFill>
        <p:spPr>
          <a:xfrm>
            <a:off x="3358800" y="1948891"/>
            <a:ext cx="2426400" cy="1627200"/>
          </a:xfrm>
          <a:prstGeom prst="rect">
            <a:avLst/>
          </a:prstGeom>
          <a:noFill/>
          <a:ln>
            <a:noFill/>
          </a:ln>
        </p:spPr>
      </p:pic>
      <p:pic>
        <p:nvPicPr>
          <p:cNvPr id="298" name="Google Shape;298;p24"/>
          <p:cNvPicPr preferRelativeResize="0"/>
          <p:nvPr/>
        </p:nvPicPr>
        <p:blipFill>
          <a:blip r:embed="rId5">
            <a:alphaModFix/>
          </a:blip>
          <a:stretch>
            <a:fillRect/>
          </a:stretch>
        </p:blipFill>
        <p:spPr>
          <a:xfrm>
            <a:off x="6030775" y="1958256"/>
            <a:ext cx="2426400" cy="1627200"/>
          </a:xfrm>
          <a:prstGeom prst="rect">
            <a:avLst/>
          </a:prstGeom>
          <a:noFill/>
          <a:ln>
            <a:noFill/>
          </a:ln>
        </p:spPr>
      </p:pic>
      <p:sp>
        <p:nvSpPr>
          <p:cNvPr id="299" name="Google Shape;299;p24"/>
          <p:cNvSpPr txBox="1"/>
          <p:nvPr/>
        </p:nvSpPr>
        <p:spPr>
          <a:xfrm>
            <a:off x="1297500" y="861750"/>
            <a:ext cx="6739800" cy="7611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1800"/>
              </a:spcBef>
              <a:spcAft>
                <a:spcPts val="0"/>
              </a:spcAft>
              <a:buClr>
                <a:srgbClr val="D2D0CE"/>
              </a:buClr>
              <a:buSzPts val="1200"/>
              <a:buFont typeface="Roboto"/>
              <a:buChar char="○"/>
            </a:pPr>
            <a:r>
              <a:rPr b="1" lang="it" sz="1200">
                <a:solidFill>
                  <a:schemeClr val="lt1"/>
                </a:solidFill>
              </a:rPr>
              <a:t>Married/Single, House_Ownership, and Car_Ownership</a:t>
            </a:r>
            <a:r>
              <a:rPr lang="it" sz="1200">
                <a:solidFill>
                  <a:srgbClr val="D2D0CE"/>
                </a:solidFill>
              </a:rPr>
              <a:t>: As categorical variables with a small number of possible values, we used overlaid histograms to visualize the target variable’s distribution relative to these features.</a:t>
            </a:r>
            <a:endParaRPr sz="1200">
              <a:solidFill>
                <a:srgbClr val="D2D0CE"/>
              </a:solidFill>
            </a:endParaRPr>
          </a:p>
          <a:p>
            <a:pPr indent="0" lvl="0" marL="0" rtl="0" algn="l">
              <a:lnSpc>
                <a:spcPct val="115000"/>
              </a:lnSpc>
              <a:spcBef>
                <a:spcPts val="18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1297500" y="393750"/>
            <a:ext cx="70389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a:t>Data Exploration</a:t>
            </a:r>
            <a:endParaRPr b="1"/>
          </a:p>
        </p:txBody>
      </p:sp>
      <p:sp>
        <p:nvSpPr>
          <p:cNvPr id="305" name="Google Shape;30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306" name="Google Shape;306;p25"/>
          <p:cNvPicPr preferRelativeResize="0"/>
          <p:nvPr/>
        </p:nvPicPr>
        <p:blipFill>
          <a:blip r:embed="rId3">
            <a:alphaModFix/>
          </a:blip>
          <a:stretch>
            <a:fillRect/>
          </a:stretch>
        </p:blipFill>
        <p:spPr>
          <a:xfrm>
            <a:off x="633130" y="1941700"/>
            <a:ext cx="2426400" cy="1627200"/>
          </a:xfrm>
          <a:prstGeom prst="rect">
            <a:avLst/>
          </a:prstGeom>
          <a:noFill/>
          <a:ln>
            <a:noFill/>
          </a:ln>
        </p:spPr>
      </p:pic>
      <p:pic>
        <p:nvPicPr>
          <p:cNvPr id="307" name="Google Shape;307;p25"/>
          <p:cNvPicPr preferRelativeResize="0"/>
          <p:nvPr/>
        </p:nvPicPr>
        <p:blipFill>
          <a:blip r:embed="rId4">
            <a:alphaModFix/>
          </a:blip>
          <a:stretch>
            <a:fillRect/>
          </a:stretch>
        </p:blipFill>
        <p:spPr>
          <a:xfrm>
            <a:off x="3358807" y="1941700"/>
            <a:ext cx="2426400" cy="1627200"/>
          </a:xfrm>
          <a:prstGeom prst="rect">
            <a:avLst/>
          </a:prstGeom>
          <a:noFill/>
          <a:ln>
            <a:noFill/>
          </a:ln>
        </p:spPr>
      </p:pic>
      <p:pic>
        <p:nvPicPr>
          <p:cNvPr id="308" name="Google Shape;308;p25"/>
          <p:cNvPicPr preferRelativeResize="0"/>
          <p:nvPr/>
        </p:nvPicPr>
        <p:blipFill>
          <a:blip r:embed="rId5">
            <a:alphaModFix/>
          </a:blip>
          <a:stretch>
            <a:fillRect/>
          </a:stretch>
        </p:blipFill>
        <p:spPr>
          <a:xfrm>
            <a:off x="6084470" y="1941700"/>
            <a:ext cx="2426400" cy="1627200"/>
          </a:xfrm>
          <a:prstGeom prst="rect">
            <a:avLst/>
          </a:prstGeom>
          <a:noFill/>
          <a:ln>
            <a:noFill/>
          </a:ln>
        </p:spPr>
      </p:pic>
      <p:sp>
        <p:nvSpPr>
          <p:cNvPr id="309" name="Google Shape;309;p25"/>
          <p:cNvSpPr txBox="1"/>
          <p:nvPr/>
        </p:nvSpPr>
        <p:spPr>
          <a:xfrm>
            <a:off x="1309350" y="847350"/>
            <a:ext cx="7163100" cy="7002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1800"/>
              </a:spcBef>
              <a:spcAft>
                <a:spcPts val="0"/>
              </a:spcAft>
              <a:buClr>
                <a:srgbClr val="D2D0CE"/>
              </a:buClr>
              <a:buSzPts val="1200"/>
              <a:buFont typeface="Roboto"/>
              <a:buChar char="○"/>
            </a:pPr>
            <a:r>
              <a:rPr b="1" lang="it" sz="1200">
                <a:solidFill>
                  <a:schemeClr val="lt1"/>
                </a:solidFill>
              </a:rPr>
              <a:t>Profession, CITY, and STATE</a:t>
            </a:r>
            <a:r>
              <a:rPr lang="it" sz="1200">
                <a:solidFill>
                  <a:srgbClr val="D2D0CE"/>
                </a:solidFill>
              </a:rPr>
              <a:t>: As categorical variables with a large number of possible values, we used frequency tables to visualize the target variable’s distribution relative to these features.</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